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1" r:id="rId2"/>
  </p:sldMasterIdLst>
  <p:notesMasterIdLst>
    <p:notesMasterId r:id="rId31"/>
  </p:notesMasterIdLst>
  <p:sldIdLst>
    <p:sldId id="389" r:id="rId3"/>
    <p:sldId id="405" r:id="rId4"/>
    <p:sldId id="273" r:id="rId5"/>
    <p:sldId id="400" r:id="rId6"/>
    <p:sldId id="484" r:id="rId7"/>
    <p:sldId id="402" r:id="rId8"/>
    <p:sldId id="496" r:id="rId9"/>
    <p:sldId id="505" r:id="rId10"/>
    <p:sldId id="485" r:id="rId11"/>
    <p:sldId id="506" r:id="rId12"/>
    <p:sldId id="502" r:id="rId13"/>
    <p:sldId id="495" r:id="rId14"/>
    <p:sldId id="398" r:id="rId15"/>
    <p:sldId id="501" r:id="rId16"/>
    <p:sldId id="507" r:id="rId17"/>
    <p:sldId id="508" r:id="rId18"/>
    <p:sldId id="509" r:id="rId19"/>
    <p:sldId id="510" r:id="rId20"/>
    <p:sldId id="490" r:id="rId21"/>
    <p:sldId id="477" r:id="rId22"/>
    <p:sldId id="492" r:id="rId23"/>
    <p:sldId id="511" r:id="rId24"/>
    <p:sldId id="341" r:id="rId25"/>
    <p:sldId id="340" r:id="rId26"/>
    <p:sldId id="292" r:id="rId27"/>
    <p:sldId id="343" r:id="rId28"/>
    <p:sldId id="494" r:id="rId29"/>
    <p:sldId id="50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929292"/>
    <a:srgbClr val="8BC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4"/>
    <p:restoredTop sz="94792"/>
  </p:normalViewPr>
  <p:slideViewPr>
    <p:cSldViewPr snapToGrid="0" snapToObjects="1">
      <p:cViewPr varScale="1">
        <p:scale>
          <a:sx n="122" d="100"/>
          <a:sy n="122" d="100"/>
        </p:scale>
        <p:origin x="48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EB0B9-BE12-DC43-AE2F-9EBB29AB8639}" type="datetimeFigureOut">
              <a:rPr lang="en-US" smtClean="0"/>
              <a:t>8/3/18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E8C1-F924-734D-B51C-E9377DA0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2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Vamos</a:t>
            </a:r>
            <a:r>
              <a:rPr lang="es-CO" baseline="0" dirty="0"/>
              <a:t> a ver un poco más en detalle los dos subconjuntos de registros que tenemos en </a:t>
            </a:r>
            <a:r>
              <a:rPr lang="es-CO" baseline="0" dirty="0" err="1"/>
              <a:t>UniProt</a:t>
            </a:r>
            <a:r>
              <a:rPr lang="es-CO" baseline="0" dirty="0"/>
              <a:t> KB.</a:t>
            </a:r>
          </a:p>
          <a:p>
            <a:r>
              <a:rPr lang="es-CO" baseline="0" dirty="0"/>
              <a:t>Los registros curados y los no curados</a:t>
            </a:r>
          </a:p>
          <a:p>
            <a:r>
              <a:rPr lang="es-CO" baseline="0" dirty="0"/>
              <a:t>&lt;DESCRIBIR&gt;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EDE891-82C8-46AF-8A06-18BF9CABAD3F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4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9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015875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191473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17906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403649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469804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7336171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Network_background2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523556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15315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26691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2034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362859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543259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7406521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20664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034965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661015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76677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82449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204435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pic>
        <p:nvPicPr>
          <p:cNvPr id="3077" name="Picture 2" descr="EMBL_EBI_RGB_InversedUpdate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52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ransition>
    <p:cut/>
  </p:transition>
  <p:hf hdr="0" ftr="0"/>
  <p:txStyles>
    <p:titleStyle>
      <a:lvl1pPr algn="l" defTabSz="952500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fontAlgn="base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fontAlgn="base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panose="020B0604020202020204" pitchFamily="34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fontAlgn="base">
        <a:spcBef>
          <a:spcPct val="20000"/>
        </a:spcBef>
        <a:spcAft>
          <a:spcPts val="575"/>
        </a:spcAft>
        <a:buClr>
          <a:srgbClr val="FF8C9A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fontAlgn="base">
        <a:spcBef>
          <a:spcPct val="20000"/>
        </a:spcBef>
        <a:spcAft>
          <a:spcPts val="575"/>
        </a:spcAft>
        <a:buClr>
          <a:schemeClr val="accent1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fontAlgn="base">
        <a:spcBef>
          <a:spcPct val="20000"/>
        </a:spcBef>
        <a:spcAft>
          <a:spcPts val="575"/>
        </a:spcAft>
        <a:buClr>
          <a:schemeClr val="accent1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35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2.png"/><Relationship Id="rId18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9.png"/><Relationship Id="rId2" Type="http://schemas.openxmlformats.org/officeDocument/2006/relationships/image" Target="../media/image8.gif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2.png"/><Relationship Id="rId18" Type="http://schemas.openxmlformats.org/officeDocument/2006/relationships/image" Target="../media/image27.png"/><Relationship Id="rId3" Type="http://schemas.openxmlformats.org/officeDocument/2006/relationships/image" Target="../media/image17.png"/><Relationship Id="rId21" Type="http://schemas.openxmlformats.org/officeDocument/2006/relationships/image" Target="../media/image36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26.png"/><Relationship Id="rId25" Type="http://schemas.openxmlformats.org/officeDocument/2006/relationships/image" Target="../media/image40.png"/><Relationship Id="rId2" Type="http://schemas.openxmlformats.org/officeDocument/2006/relationships/image" Target="../media/image8.gif"/><Relationship Id="rId16" Type="http://schemas.openxmlformats.org/officeDocument/2006/relationships/image" Target="../media/image35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24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image" Target="../media/image24.png"/><Relationship Id="rId19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prot.org/downloads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elp@uniprot.or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8.gi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18" Type="http://schemas.openxmlformats.org/officeDocument/2006/relationships/image" Target="../media/image29.png"/><Relationship Id="rId26" Type="http://schemas.openxmlformats.org/officeDocument/2006/relationships/image" Target="../media/image25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8.png"/><Relationship Id="rId25" Type="http://schemas.openxmlformats.org/officeDocument/2006/relationships/image" Target="../media/image40.png"/><Relationship Id="rId2" Type="http://schemas.openxmlformats.org/officeDocument/2006/relationships/image" Target="../media/image8.gif"/><Relationship Id="rId16" Type="http://schemas.openxmlformats.org/officeDocument/2006/relationships/image" Target="../media/image3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36.png"/><Relationship Id="rId23" Type="http://schemas.openxmlformats.org/officeDocument/2006/relationships/image" Target="../media/image35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Relationship Id="rId22" Type="http://schemas.openxmlformats.org/officeDocument/2006/relationships/image" Target="../media/image34.png"/><Relationship Id="rId27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8.gi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solidFill>
                  <a:schemeClr val="bg1"/>
                </a:solidFill>
              </a:rPr>
              <a:t>Introduction to UniProt</a:t>
            </a:r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4492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ECCB September 2018</a:t>
            </a:r>
          </a:p>
          <a:p>
            <a:pPr defTabSz="4492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24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  <a:p>
            <a:pPr defTabSz="4492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Andrew Nightingale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3400" y="6128488"/>
            <a:ext cx="1045761" cy="558378"/>
            <a:chOff x="6267587" y="1105735"/>
            <a:chExt cx="1975118" cy="1037249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58291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89D8-C85A-3A40-A606-57D818D5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Sequence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1EEE8-8EC2-694D-9E2B-9A9CEFF0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27" y="1843478"/>
            <a:ext cx="8210273" cy="2038975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E165B4D-F2CF-6C45-8E67-A7E296DF4C17}"/>
              </a:ext>
            </a:extLst>
          </p:cNvPr>
          <p:cNvSpPr/>
          <p:nvPr/>
        </p:nvSpPr>
        <p:spPr bwMode="auto">
          <a:xfrm>
            <a:off x="314794" y="4074513"/>
            <a:ext cx="2623278" cy="2086443"/>
          </a:xfrm>
          <a:prstGeom prst="wedgeRectCallout">
            <a:avLst>
              <a:gd name="adj1" fmla="val 2104"/>
              <a:gd name="adj2" fmla="val -64200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100" b="1" dirty="0"/>
              <a:t>UniRef100</a:t>
            </a:r>
            <a:r>
              <a:rPr lang="en-GB" sz="1100" dirty="0"/>
              <a:t> identical sequences and sub-fragments with 11 or more residues.</a:t>
            </a:r>
          </a:p>
          <a:p>
            <a:r>
              <a:rPr lang="en-GB" sz="1100" b="1" dirty="0"/>
              <a:t>UniRef90</a:t>
            </a:r>
            <a:r>
              <a:rPr lang="en-GB" sz="1100" dirty="0"/>
              <a:t> fromUniRef100 sequences, each sequence has at least 90% sequence identity to, and 80% overlap with, the longest sequence.</a:t>
            </a:r>
          </a:p>
          <a:p>
            <a:r>
              <a:rPr lang="en-GB" sz="1100" b="1" dirty="0"/>
              <a:t>UniRef50</a:t>
            </a:r>
            <a:r>
              <a:rPr lang="en-GB" sz="1100" dirty="0"/>
              <a:t> from UniRef90 with at least 50% sequence identity to, and 80% overlap with, the longest sequence in the cluster.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D40FF72-DDD5-BF4C-B97C-F5023B628B84}"/>
              </a:ext>
            </a:extLst>
          </p:cNvPr>
          <p:cNvSpPr/>
          <p:nvPr/>
        </p:nvSpPr>
        <p:spPr bwMode="auto">
          <a:xfrm>
            <a:off x="3270024" y="4074513"/>
            <a:ext cx="2381268" cy="1261985"/>
          </a:xfrm>
          <a:prstGeom prst="wedgeRectCallout">
            <a:avLst>
              <a:gd name="adj1" fmla="val -182"/>
              <a:gd name="adj2" fmla="val -68511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200" b="1" dirty="0" err="1"/>
              <a:t>UniParc</a:t>
            </a:r>
            <a:r>
              <a:rPr lang="en-GB" sz="1200" b="1" dirty="0"/>
              <a:t> </a:t>
            </a:r>
            <a:r>
              <a:rPr lang="en-GB" sz="1200" dirty="0"/>
              <a:t>is a comprehensive and non-redundant database that contains most of the publicly available protein </a:t>
            </a:r>
            <a:r>
              <a:rPr lang="en-GB" sz="1200" b="1" dirty="0"/>
              <a:t>sequences</a:t>
            </a:r>
            <a:r>
              <a:rPr lang="en-GB" sz="1200" dirty="0"/>
              <a:t> in the world.</a:t>
            </a:r>
            <a:r>
              <a:rPr lang="en-GB" dirty="0"/>
              <a:t> </a:t>
            </a:r>
            <a:endParaRPr lang="en-GB" sz="1100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1E33D31-FB1C-5842-912A-21BDBBC2F45F}"/>
              </a:ext>
            </a:extLst>
          </p:cNvPr>
          <p:cNvSpPr/>
          <p:nvPr/>
        </p:nvSpPr>
        <p:spPr bwMode="auto">
          <a:xfrm>
            <a:off x="5983244" y="4074512"/>
            <a:ext cx="2623278" cy="2086443"/>
          </a:xfrm>
          <a:prstGeom prst="wedgeRectCallout">
            <a:avLst>
              <a:gd name="adj1" fmla="val 2104"/>
              <a:gd name="adj2" fmla="val -64200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200" dirty="0"/>
              <a:t>UniProt provides proteomes for species with </a:t>
            </a:r>
            <a:r>
              <a:rPr lang="en-GB" sz="1200" b="1" dirty="0"/>
              <a:t>completely sequenced genomes</a:t>
            </a:r>
            <a:r>
              <a:rPr lang="en-GB" sz="1200" dirty="0"/>
              <a:t>. </a:t>
            </a:r>
          </a:p>
          <a:p>
            <a:r>
              <a:rPr lang="en-GB" sz="1200" dirty="0"/>
              <a:t>Some proteomes are manually or algorithmically selected as </a:t>
            </a:r>
            <a:r>
              <a:rPr lang="en-GB" sz="1200" b="1" dirty="0"/>
              <a:t>reference proteomes; </a:t>
            </a:r>
            <a:r>
              <a:rPr lang="en-GB" sz="1200" dirty="0"/>
              <a:t>as</a:t>
            </a:r>
            <a:r>
              <a:rPr lang="en-GB" sz="1200" b="1" dirty="0"/>
              <a:t> t</a:t>
            </a:r>
            <a:r>
              <a:rPr lang="en-GB" sz="1200" dirty="0"/>
              <a:t>hey are model organisms or organisms of interest for biomedical research and phylogeny.</a:t>
            </a:r>
          </a:p>
          <a:p>
            <a:r>
              <a:rPr lang="en-GB" sz="1200" b="1" dirty="0"/>
              <a:t>Redundant</a:t>
            </a:r>
            <a:r>
              <a:rPr lang="en-GB" sz="1200" dirty="0"/>
              <a:t> proteomes can be retrieved via </a:t>
            </a:r>
            <a:r>
              <a:rPr lang="en-GB" sz="1200" dirty="0" err="1"/>
              <a:t>UniParc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477286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CEB-6FE9-4E4B-8E2C-43243877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Sequence Variants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6BEA8-FBC2-4C41-9C33-4A5013CC5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704317"/>
            <a:ext cx="8153400" cy="2813543"/>
          </a:xfr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FAF002A-C12A-A445-92EB-22945623ECB2}"/>
              </a:ext>
            </a:extLst>
          </p:cNvPr>
          <p:cNvSpPr/>
          <p:nvPr/>
        </p:nvSpPr>
        <p:spPr bwMode="auto">
          <a:xfrm>
            <a:off x="5402317" y="935421"/>
            <a:ext cx="2490952" cy="1030013"/>
          </a:xfrm>
          <a:prstGeom prst="wedgeRectCallout">
            <a:avLst>
              <a:gd name="adj1" fmla="val -107304"/>
              <a:gd name="adj2" fmla="val 77704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Majority of variants associated to a disease. 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02EE0CD-3937-2B4F-85EC-585696D012F0}"/>
              </a:ext>
            </a:extLst>
          </p:cNvPr>
          <p:cNvSpPr/>
          <p:nvPr/>
        </p:nvSpPr>
        <p:spPr bwMode="auto">
          <a:xfrm>
            <a:off x="533400" y="4787464"/>
            <a:ext cx="1905000" cy="593834"/>
          </a:xfrm>
          <a:prstGeom prst="wedgeRectCallout">
            <a:avLst>
              <a:gd name="adj1" fmla="val 62313"/>
              <a:gd name="adj2" fmla="val -95614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Human have a UniProt identifier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0992599-EE8D-9B40-BF50-93399AE8AEFE}"/>
              </a:ext>
            </a:extLst>
          </p:cNvPr>
          <p:cNvSpPr/>
          <p:nvPr/>
        </p:nvSpPr>
        <p:spPr bwMode="auto">
          <a:xfrm>
            <a:off x="2705100" y="5381298"/>
            <a:ext cx="1905000" cy="593834"/>
          </a:xfrm>
          <a:prstGeom prst="wedgeRectCallout">
            <a:avLst>
              <a:gd name="adj1" fmla="val -2238"/>
              <a:gd name="adj2" fmla="val -200039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Protein position and change stated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4C6C086C-B4F3-124B-BA75-B6594EC205ED}"/>
              </a:ext>
            </a:extLst>
          </p:cNvPr>
          <p:cNvSpPr/>
          <p:nvPr/>
        </p:nvSpPr>
        <p:spPr bwMode="auto">
          <a:xfrm>
            <a:off x="4742793" y="4950372"/>
            <a:ext cx="1905000" cy="1024760"/>
          </a:xfrm>
          <a:prstGeom prst="wedgeRectCallout">
            <a:avLst>
              <a:gd name="adj1" fmla="val -24860"/>
              <a:gd name="adj2" fmla="val -96648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Additional information about variant provided in description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D90326C-C0D9-B548-81D8-6BCCE175CC19}"/>
              </a:ext>
            </a:extLst>
          </p:cNvPr>
          <p:cNvSpPr/>
          <p:nvPr/>
        </p:nvSpPr>
        <p:spPr bwMode="auto">
          <a:xfrm>
            <a:off x="6781800" y="4220942"/>
            <a:ext cx="1905000" cy="834533"/>
          </a:xfrm>
          <a:prstGeom prst="wedgeRectCallout">
            <a:avLst>
              <a:gd name="adj1" fmla="val -57410"/>
              <a:gd name="adj2" fmla="val -108853"/>
            </a:avLst>
          </a:prstGeom>
          <a:solidFill>
            <a:srgbClr val="EBEBEB"/>
          </a:solidFill>
          <a:ln w="9525" cap="flat" cmpd="sng" algn="ctr">
            <a:solidFill>
              <a:srgbClr val="EBEBE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Variant database cross-references provided.</a:t>
            </a:r>
          </a:p>
        </p:txBody>
      </p:sp>
    </p:spTree>
    <p:extLst>
      <p:ext uri="{BB962C8B-B14F-4D97-AF65-F5344CB8AC3E}">
        <p14:creationId xmlns:p14="http://schemas.microsoft.com/office/powerpoint/2010/main" val="128405198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8949405-84F1-8543-B0E1-47462110746B}"/>
              </a:ext>
            </a:extLst>
          </p:cNvPr>
          <p:cNvSpPr txBox="1"/>
          <p:nvPr/>
        </p:nvSpPr>
        <p:spPr>
          <a:xfrm>
            <a:off x="6303168" y="4506327"/>
            <a:ext cx="26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Functional Annotation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66A5C1-AA4C-5848-84FD-9B395EAD8A78}"/>
              </a:ext>
            </a:extLst>
          </p:cNvPr>
          <p:cNvSpPr txBox="1"/>
          <p:nvPr/>
        </p:nvSpPr>
        <p:spPr>
          <a:xfrm>
            <a:off x="82827" y="2356007"/>
            <a:ext cx="282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2EA06-1B7D-A84C-B765-C11FB889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5814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</a:t>
            </a:r>
            <a:r>
              <a:rPr lang="mr-IN" b="1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the protein hub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3E28F-374A-C747-9BB1-9F287C41F43C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B97F157-46E8-074C-B4C2-1F8E6F736AEC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16346A-1F39-2941-9519-40BE8880A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7AE99-3185-E94E-BC3B-E57020C2A1C6}"/>
              </a:ext>
            </a:extLst>
          </p:cNvPr>
          <p:cNvGrpSpPr/>
          <p:nvPr/>
        </p:nvGrpSpPr>
        <p:grpSpPr>
          <a:xfrm>
            <a:off x="3940865" y="2637182"/>
            <a:ext cx="1364974" cy="1258956"/>
            <a:chOff x="3927613" y="2637182"/>
            <a:chExt cx="1364974" cy="12589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985C33-6BC8-9F4F-9D09-BCF00A1628A7}"/>
                </a:ext>
              </a:extLst>
            </p:cNvPr>
            <p:cNvSpPr/>
            <p:nvPr/>
          </p:nvSpPr>
          <p:spPr bwMode="auto">
            <a:xfrm>
              <a:off x="3927613" y="2637182"/>
              <a:ext cx="1364974" cy="1258956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C9CA19-3A3F-F544-A27E-24B1433583D5}"/>
                </a:ext>
              </a:extLst>
            </p:cNvPr>
            <p:cNvGrpSpPr/>
            <p:nvPr/>
          </p:nvGrpSpPr>
          <p:grpSpPr>
            <a:xfrm>
              <a:off x="4087219" y="2987471"/>
              <a:ext cx="1045761" cy="558378"/>
              <a:chOff x="6267587" y="1105735"/>
              <a:chExt cx="1975118" cy="1037249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A5DA739-63A6-514A-BED3-6ACA508EAA53}"/>
                  </a:ext>
                </a:extLst>
              </p:cNvPr>
              <p:cNvSpPr/>
              <p:nvPr/>
            </p:nvSpPr>
            <p:spPr bwMode="auto">
              <a:xfrm>
                <a:off x="6267587" y="1105735"/>
                <a:ext cx="1975118" cy="1037249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99F7BFA-5C05-0C4C-9BD3-546661CB3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9698" r="7615" b="20566"/>
              <a:stretch/>
            </p:blipFill>
            <p:spPr>
              <a:xfrm>
                <a:off x="6305654" y="1174704"/>
                <a:ext cx="1848927" cy="902964"/>
              </a:xfrm>
              <a:prstGeom prst="rect">
                <a:avLst/>
              </a:prstGeom>
            </p:spPr>
          </p:pic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2734-933A-D443-AC76-EC9FA3AC0248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 flipV="1">
            <a:off x="2762522" y="2698764"/>
            <a:ext cx="1178343" cy="5678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024B25-BCC2-334F-BCEF-89F77729168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339" y="2712016"/>
            <a:ext cx="257693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397C7-3715-D546-94A1-D26D8EDFFD14}"/>
              </a:ext>
            </a:extLst>
          </p:cNvPr>
          <p:cNvCxnSpPr>
            <a:stCxn id="7" idx="7"/>
          </p:cNvCxnSpPr>
          <p:nvPr/>
        </p:nvCxnSpPr>
        <p:spPr bwMode="auto">
          <a:xfrm flipV="1">
            <a:off x="5105943" y="1762539"/>
            <a:ext cx="1347866" cy="10590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D160C-41DB-F94D-AE6F-438902AA1012}"/>
              </a:ext>
            </a:extLst>
          </p:cNvPr>
          <p:cNvCxnSpPr>
            <a:cxnSpLocks/>
          </p:cNvCxnSpPr>
          <p:nvPr/>
        </p:nvCxnSpPr>
        <p:spPr bwMode="auto">
          <a:xfrm flipH="1">
            <a:off x="6440557" y="1762539"/>
            <a:ext cx="1316983" cy="6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44CE28-65AE-BC49-8E45-0935480BB9A6}"/>
              </a:ext>
            </a:extLst>
          </p:cNvPr>
          <p:cNvSpPr txBox="1"/>
          <p:nvPr/>
        </p:nvSpPr>
        <p:spPr>
          <a:xfrm>
            <a:off x="6361045" y="141942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C3A0D7-ECC5-F143-9400-179B036D989C}"/>
              </a:ext>
            </a:extLst>
          </p:cNvPr>
          <p:cNvCxnSpPr>
            <a:cxnSpLocks/>
            <a:stCxn id="7" idx="5"/>
          </p:cNvCxnSpPr>
          <p:nvPr/>
        </p:nvCxnSpPr>
        <p:spPr bwMode="auto">
          <a:xfrm>
            <a:off x="5105943" y="3711768"/>
            <a:ext cx="1313876" cy="1123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C008D1-A3A6-214A-A71C-5558B67FE09F}"/>
              </a:ext>
            </a:extLst>
          </p:cNvPr>
          <p:cNvCxnSpPr>
            <a:cxnSpLocks/>
          </p:cNvCxnSpPr>
          <p:nvPr/>
        </p:nvCxnSpPr>
        <p:spPr bwMode="auto">
          <a:xfrm>
            <a:off x="6406567" y="4835625"/>
            <a:ext cx="252206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23261A5-C1FF-4345-AE66-970C94A8936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2762522" y="3711768"/>
            <a:ext cx="1378239" cy="19601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EE2745-6ACC-F74A-B86B-F066924767C2}"/>
              </a:ext>
            </a:extLst>
          </p:cNvPr>
          <p:cNvCxnSpPr/>
          <p:nvPr/>
        </p:nvCxnSpPr>
        <p:spPr bwMode="auto">
          <a:xfrm flipH="1">
            <a:off x="821636" y="5671930"/>
            <a:ext cx="18882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0451684-4F7B-F248-B82C-6C2FD5E78AED}"/>
              </a:ext>
            </a:extLst>
          </p:cNvPr>
          <p:cNvSpPr txBox="1"/>
          <p:nvPr/>
        </p:nvSpPr>
        <p:spPr>
          <a:xfrm>
            <a:off x="745271" y="5320179"/>
            <a:ext cx="21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 Biology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62628A-CA91-864F-945E-7D83C337173D}"/>
              </a:ext>
            </a:extLst>
          </p:cNvPr>
          <p:cNvGrpSpPr/>
          <p:nvPr/>
        </p:nvGrpSpPr>
        <p:grpSpPr>
          <a:xfrm>
            <a:off x="5529393" y="1942723"/>
            <a:ext cx="3252260" cy="2575290"/>
            <a:chOff x="5529393" y="1942723"/>
            <a:chExt cx="3252260" cy="25752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BC315E-FEEA-9445-B7E7-82BE1847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903" y="2158440"/>
              <a:ext cx="1186194" cy="3517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82D7F9-8E75-8042-8830-DB2B0AB0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041" y="1942723"/>
              <a:ext cx="1063612" cy="37829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7E3C731-6A23-634D-9142-E68B330C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9393" y="3116617"/>
              <a:ext cx="2007704" cy="36431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2F9721-C39D-204F-A476-2AF3A2024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4040" y="3358103"/>
              <a:ext cx="857613" cy="38982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50223B-52CC-4E41-88AF-BA336CD96546}"/>
                </a:ext>
              </a:extLst>
            </p:cNvPr>
            <p:cNvGrpSpPr/>
            <p:nvPr/>
          </p:nvGrpSpPr>
          <p:grpSpPr>
            <a:xfrm>
              <a:off x="5790901" y="2594365"/>
              <a:ext cx="1653146" cy="461664"/>
              <a:chOff x="5849417" y="3862110"/>
              <a:chExt cx="1777334" cy="59762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5FBBC04-EF6C-D74D-AAE9-BB11938C0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9417" y="3896138"/>
                <a:ext cx="1777334" cy="5235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862FF2-D8D7-C049-B987-6AB7864DBD07}"/>
                  </a:ext>
                </a:extLst>
              </p:cNvPr>
              <p:cNvSpPr txBox="1"/>
              <p:nvPr/>
            </p:nvSpPr>
            <p:spPr>
              <a:xfrm>
                <a:off x="5862669" y="3862110"/>
                <a:ext cx="1339445" cy="59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RefSeq</a:t>
                </a:r>
                <a:endParaRPr lang="en-US" sz="2400" b="1" dirty="0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45D918A-B6D1-EC42-83D7-EE59822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3789" y="3513029"/>
              <a:ext cx="998911" cy="67059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9AE23D-4E79-DD49-9FD0-1C585AD224E3}"/>
                </a:ext>
              </a:extLst>
            </p:cNvPr>
            <p:cNvGrpSpPr/>
            <p:nvPr/>
          </p:nvGrpSpPr>
          <p:grpSpPr>
            <a:xfrm>
              <a:off x="7760246" y="2393873"/>
              <a:ext cx="907621" cy="886148"/>
              <a:chOff x="4953552" y="4598505"/>
              <a:chExt cx="907621" cy="88614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B5E51EE-E727-B74B-9367-224B9F681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3954" y="4611204"/>
                <a:ext cx="866818" cy="54406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8BF31EA-186B-DD46-9501-0D7E668F6AF7}"/>
                  </a:ext>
                </a:extLst>
              </p:cNvPr>
              <p:cNvSpPr/>
              <p:nvPr/>
            </p:nvSpPr>
            <p:spPr bwMode="auto">
              <a:xfrm>
                <a:off x="4973954" y="4598505"/>
                <a:ext cx="866818" cy="868016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E1912E-5FC8-9646-8F92-FD4FDCC1F652}"/>
                  </a:ext>
                </a:extLst>
              </p:cNvPr>
              <p:cNvSpPr txBox="1"/>
              <p:nvPr/>
            </p:nvSpPr>
            <p:spPr>
              <a:xfrm>
                <a:off x="4953552" y="5084543"/>
                <a:ext cx="9076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Variation/</a:t>
                </a:r>
              </a:p>
              <a:p>
                <a:pPr algn="ctr"/>
                <a:r>
                  <a:rPr lang="en-US" sz="1000" dirty="0"/>
                  <a:t>Mutagenesis</a:t>
                </a: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67FAF3F-68BB-154B-8447-17A4F3ABA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7713" y="3813237"/>
              <a:ext cx="902608" cy="70477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4170B8-1AF9-8B4F-979C-58FA1BF606FE}"/>
              </a:ext>
            </a:extLst>
          </p:cNvPr>
          <p:cNvGrpSpPr/>
          <p:nvPr/>
        </p:nvGrpSpPr>
        <p:grpSpPr>
          <a:xfrm>
            <a:off x="3254461" y="4088728"/>
            <a:ext cx="5098385" cy="1800159"/>
            <a:chOff x="3254461" y="4088728"/>
            <a:chExt cx="5098385" cy="1800159"/>
          </a:xfr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57822B5-22B9-9E4C-AFE2-87FF5B94C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3874" y="4088728"/>
              <a:ext cx="1266245" cy="508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6C5004-8E90-174B-97B5-C945448C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83819" y="4737360"/>
              <a:ext cx="1369970" cy="41198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AE5D9F-C73B-7049-AA12-B9954E63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6388" y="5543412"/>
              <a:ext cx="1597262" cy="3454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58C48D-C263-4243-BB34-6A4DAE77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63495" y="4937455"/>
              <a:ext cx="989351" cy="50849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726E5E-F0FD-114C-A427-A12FE61F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62594" y="4861529"/>
              <a:ext cx="1088420" cy="51753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E0B82C6-8021-1349-B25E-EFFACCCA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00475" y="4733164"/>
              <a:ext cx="896271" cy="5791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F8692A-64E9-F647-BC37-3626321E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54461" y="5436686"/>
              <a:ext cx="927100" cy="304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C5AE8B-27C4-1B42-83DC-6CAF2D4E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53474" y="5439588"/>
              <a:ext cx="1471020" cy="313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77113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 bwMode="auto">
          <a:xfrm>
            <a:off x="416437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b="1" kern="0" dirty="0">
                <a:solidFill>
                  <a:schemeClr val="tx1"/>
                </a:solidFill>
                <a:latin typeface="+mj-lt"/>
              </a:rPr>
              <a:t>A UniProt Protein Entry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7740" y="6325486"/>
            <a:ext cx="784321" cy="418784"/>
            <a:chOff x="6267587" y="1105735"/>
            <a:chExt cx="1975118" cy="1037249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14859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3900"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0B40096-BFBC-5D45-B85C-F68F2D75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5" y="1094646"/>
            <a:ext cx="8569837" cy="47098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F61500-B067-DB42-9EB2-D60BB6CEB98B}"/>
              </a:ext>
            </a:extLst>
          </p:cNvPr>
          <p:cNvSpPr/>
          <p:nvPr/>
        </p:nvSpPr>
        <p:spPr bwMode="auto">
          <a:xfrm>
            <a:off x="1688841" y="2631233"/>
            <a:ext cx="587828" cy="2146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8AD40-FBBC-2E40-8773-7C53BF759FEF}"/>
              </a:ext>
            </a:extLst>
          </p:cNvPr>
          <p:cNvSpPr/>
          <p:nvPr/>
        </p:nvSpPr>
        <p:spPr bwMode="auto">
          <a:xfrm>
            <a:off x="1688840" y="4450702"/>
            <a:ext cx="7081935" cy="1866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C0F82E-320F-2040-A01B-53E8880F0F37}"/>
              </a:ext>
            </a:extLst>
          </p:cNvPr>
          <p:cNvSpPr/>
          <p:nvPr/>
        </p:nvSpPr>
        <p:spPr bwMode="auto">
          <a:xfrm>
            <a:off x="272795" y="2631233"/>
            <a:ext cx="1332070" cy="2146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FB69E2-2BB4-FC4A-B442-E73F2D61E291}"/>
              </a:ext>
            </a:extLst>
          </p:cNvPr>
          <p:cNvSpPr/>
          <p:nvPr/>
        </p:nvSpPr>
        <p:spPr bwMode="auto">
          <a:xfrm>
            <a:off x="272795" y="3412225"/>
            <a:ext cx="1332070" cy="2146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651F6-037E-0047-ADE8-810E6FBA1BE2}"/>
              </a:ext>
            </a:extLst>
          </p:cNvPr>
          <p:cNvSpPr/>
          <p:nvPr/>
        </p:nvSpPr>
        <p:spPr bwMode="auto">
          <a:xfrm>
            <a:off x="266571" y="3984506"/>
            <a:ext cx="1332070" cy="3979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1C2FA-1BC6-404E-8D36-6FC7D26441CA}"/>
              </a:ext>
            </a:extLst>
          </p:cNvPr>
          <p:cNvSpPr/>
          <p:nvPr/>
        </p:nvSpPr>
        <p:spPr bwMode="auto">
          <a:xfrm>
            <a:off x="266570" y="2098167"/>
            <a:ext cx="619837" cy="3557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02983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F785A-0A02-EC40-9A74-C5954279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280542"/>
            <a:ext cx="8318938" cy="2252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1F868-1483-3D43-8FDE-41FEA24C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1" y="2532992"/>
            <a:ext cx="8153400" cy="34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410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8949405-84F1-8543-B0E1-47462110746B}"/>
              </a:ext>
            </a:extLst>
          </p:cNvPr>
          <p:cNvSpPr txBox="1"/>
          <p:nvPr/>
        </p:nvSpPr>
        <p:spPr>
          <a:xfrm>
            <a:off x="6303168" y="4506327"/>
            <a:ext cx="26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 Annotation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66A5C1-AA4C-5848-84FD-9B395EAD8A78}"/>
              </a:ext>
            </a:extLst>
          </p:cNvPr>
          <p:cNvSpPr txBox="1"/>
          <p:nvPr/>
        </p:nvSpPr>
        <p:spPr>
          <a:xfrm>
            <a:off x="82827" y="2356007"/>
            <a:ext cx="282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2EA06-1B7D-A84C-B765-C11FB889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5814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</a:t>
            </a:r>
            <a:r>
              <a:rPr lang="mr-IN" b="1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the protein hub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3E28F-374A-C747-9BB1-9F287C41F43C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B97F157-46E8-074C-B4C2-1F8E6F736AEC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16346A-1F39-2941-9519-40BE8880A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7AE99-3185-E94E-BC3B-E57020C2A1C6}"/>
              </a:ext>
            </a:extLst>
          </p:cNvPr>
          <p:cNvGrpSpPr/>
          <p:nvPr/>
        </p:nvGrpSpPr>
        <p:grpSpPr>
          <a:xfrm>
            <a:off x="3940865" y="2637182"/>
            <a:ext cx="1364974" cy="1258956"/>
            <a:chOff x="3927613" y="2637182"/>
            <a:chExt cx="1364974" cy="12589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985C33-6BC8-9F4F-9D09-BCF00A1628A7}"/>
                </a:ext>
              </a:extLst>
            </p:cNvPr>
            <p:cNvSpPr/>
            <p:nvPr/>
          </p:nvSpPr>
          <p:spPr bwMode="auto">
            <a:xfrm>
              <a:off x="3927613" y="2637182"/>
              <a:ext cx="1364974" cy="1258956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C9CA19-3A3F-F544-A27E-24B1433583D5}"/>
                </a:ext>
              </a:extLst>
            </p:cNvPr>
            <p:cNvGrpSpPr/>
            <p:nvPr/>
          </p:nvGrpSpPr>
          <p:grpSpPr>
            <a:xfrm>
              <a:off x="4087219" y="2987471"/>
              <a:ext cx="1045761" cy="558378"/>
              <a:chOff x="6267587" y="1105735"/>
              <a:chExt cx="1975118" cy="1037249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A5DA739-63A6-514A-BED3-6ACA508EAA53}"/>
                  </a:ext>
                </a:extLst>
              </p:cNvPr>
              <p:cNvSpPr/>
              <p:nvPr/>
            </p:nvSpPr>
            <p:spPr bwMode="auto">
              <a:xfrm>
                <a:off x="6267587" y="1105735"/>
                <a:ext cx="1975118" cy="1037249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99F7BFA-5C05-0C4C-9BD3-546661CB3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9698" r="7615" b="20566"/>
              <a:stretch/>
            </p:blipFill>
            <p:spPr>
              <a:xfrm>
                <a:off x="6305654" y="1174704"/>
                <a:ext cx="1848927" cy="902964"/>
              </a:xfrm>
              <a:prstGeom prst="rect">
                <a:avLst/>
              </a:prstGeom>
            </p:spPr>
          </p:pic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2734-933A-D443-AC76-EC9FA3AC0248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 flipV="1">
            <a:off x="2762522" y="2698764"/>
            <a:ext cx="1178343" cy="5678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024B25-BCC2-334F-BCEF-89F77729168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339" y="2712016"/>
            <a:ext cx="257693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397C7-3715-D546-94A1-D26D8EDFFD14}"/>
              </a:ext>
            </a:extLst>
          </p:cNvPr>
          <p:cNvCxnSpPr>
            <a:stCxn id="7" idx="7"/>
          </p:cNvCxnSpPr>
          <p:nvPr/>
        </p:nvCxnSpPr>
        <p:spPr bwMode="auto">
          <a:xfrm flipV="1">
            <a:off x="5105943" y="1762539"/>
            <a:ext cx="1347866" cy="10590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D160C-41DB-F94D-AE6F-438902AA1012}"/>
              </a:ext>
            </a:extLst>
          </p:cNvPr>
          <p:cNvCxnSpPr>
            <a:cxnSpLocks/>
          </p:cNvCxnSpPr>
          <p:nvPr/>
        </p:nvCxnSpPr>
        <p:spPr bwMode="auto">
          <a:xfrm flipH="1">
            <a:off x="6440557" y="1762539"/>
            <a:ext cx="1316983" cy="6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44CE28-65AE-BC49-8E45-0935480BB9A6}"/>
              </a:ext>
            </a:extLst>
          </p:cNvPr>
          <p:cNvSpPr txBox="1"/>
          <p:nvPr/>
        </p:nvSpPr>
        <p:spPr>
          <a:xfrm>
            <a:off x="6361045" y="141942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BC315E-FEEA-9445-B7E7-82BE1847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03" y="2158440"/>
            <a:ext cx="1186194" cy="351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82D7F9-8E75-8042-8830-DB2B0AB0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041" y="1942723"/>
            <a:ext cx="1063612" cy="378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E3C731-6A23-634D-9142-E68B330C1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393" y="3116617"/>
            <a:ext cx="2007704" cy="364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2F9721-C39D-204F-A476-2AF3A2024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040" y="3358103"/>
            <a:ext cx="857613" cy="3898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A50223B-52CC-4E41-88AF-BA336CD96546}"/>
              </a:ext>
            </a:extLst>
          </p:cNvPr>
          <p:cNvGrpSpPr/>
          <p:nvPr/>
        </p:nvGrpSpPr>
        <p:grpSpPr>
          <a:xfrm>
            <a:off x="5790901" y="2594365"/>
            <a:ext cx="1653146" cy="461664"/>
            <a:chOff x="5849417" y="3862110"/>
            <a:chExt cx="1777334" cy="59762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FBBC04-EF6C-D74D-AAE9-BB11938C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9417" y="3896138"/>
              <a:ext cx="1777334" cy="52350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862FF2-D8D7-C049-B987-6AB7864DBD07}"/>
                </a:ext>
              </a:extLst>
            </p:cNvPr>
            <p:cNvSpPr txBox="1"/>
            <p:nvPr/>
          </p:nvSpPr>
          <p:spPr>
            <a:xfrm>
              <a:off x="5862669" y="3862110"/>
              <a:ext cx="1339445" cy="597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RefSeq</a:t>
              </a:r>
              <a:endParaRPr lang="en-US" sz="2400" b="1" dirty="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C3A0D7-ECC5-F143-9400-179B036D989C}"/>
              </a:ext>
            </a:extLst>
          </p:cNvPr>
          <p:cNvCxnSpPr>
            <a:cxnSpLocks/>
            <a:stCxn id="7" idx="5"/>
          </p:cNvCxnSpPr>
          <p:nvPr/>
        </p:nvCxnSpPr>
        <p:spPr bwMode="auto">
          <a:xfrm>
            <a:off x="5105943" y="3711768"/>
            <a:ext cx="1313876" cy="1123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C008D1-A3A6-214A-A71C-5558B67FE09F}"/>
              </a:ext>
            </a:extLst>
          </p:cNvPr>
          <p:cNvCxnSpPr>
            <a:cxnSpLocks/>
          </p:cNvCxnSpPr>
          <p:nvPr/>
        </p:nvCxnSpPr>
        <p:spPr bwMode="auto">
          <a:xfrm>
            <a:off x="6406567" y="4835625"/>
            <a:ext cx="252206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45D918A-B6D1-EC42-83D7-EE5982248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789" y="3513029"/>
            <a:ext cx="998911" cy="67059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49AE23D-4E79-DD49-9FD0-1C585AD224E3}"/>
              </a:ext>
            </a:extLst>
          </p:cNvPr>
          <p:cNvGrpSpPr/>
          <p:nvPr/>
        </p:nvGrpSpPr>
        <p:grpSpPr>
          <a:xfrm>
            <a:off x="7760246" y="2393873"/>
            <a:ext cx="907621" cy="886148"/>
            <a:chOff x="4953552" y="4598505"/>
            <a:chExt cx="907621" cy="88614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5E51EE-E727-B74B-9367-224B9F68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3954" y="4611204"/>
              <a:ext cx="866818" cy="54406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BF31EA-186B-DD46-9501-0D7E668F6AF7}"/>
                </a:ext>
              </a:extLst>
            </p:cNvPr>
            <p:cNvSpPr/>
            <p:nvPr/>
          </p:nvSpPr>
          <p:spPr bwMode="auto">
            <a:xfrm>
              <a:off x="4973954" y="4598505"/>
              <a:ext cx="866818" cy="86801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E1912E-5FC8-9646-8F92-FD4FDCC1F652}"/>
                </a:ext>
              </a:extLst>
            </p:cNvPr>
            <p:cNvSpPr txBox="1"/>
            <p:nvPr/>
          </p:nvSpPr>
          <p:spPr>
            <a:xfrm>
              <a:off x="4953552" y="508454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Variation/</a:t>
              </a:r>
            </a:p>
            <a:p>
              <a:pPr algn="ctr"/>
              <a:r>
                <a:rPr lang="en-US" sz="1000" dirty="0"/>
                <a:t>Mutagenesis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23261A5-C1FF-4345-AE66-970C94A8936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2762522" y="3711768"/>
            <a:ext cx="1378239" cy="19601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EE2745-6ACC-F74A-B86B-F066924767C2}"/>
              </a:ext>
            </a:extLst>
          </p:cNvPr>
          <p:cNvCxnSpPr/>
          <p:nvPr/>
        </p:nvCxnSpPr>
        <p:spPr bwMode="auto">
          <a:xfrm flipH="1">
            <a:off x="821636" y="5671930"/>
            <a:ext cx="18882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0451684-4F7B-F248-B82C-6C2FD5E78AED}"/>
              </a:ext>
            </a:extLst>
          </p:cNvPr>
          <p:cNvSpPr txBox="1"/>
          <p:nvPr/>
        </p:nvSpPr>
        <p:spPr>
          <a:xfrm>
            <a:off x="745271" y="5320179"/>
            <a:ext cx="21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Systems Biology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67FAF3F-68BB-154B-8447-17A4F3ABA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713" y="3813237"/>
            <a:ext cx="902608" cy="70477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57822B5-22B9-9E4C-AFE2-87FF5B94C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3874" y="4088728"/>
            <a:ext cx="1266245" cy="508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C5004-8E90-174B-97B5-C945448CB5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819" y="4737360"/>
            <a:ext cx="1369970" cy="4119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AE5D9F-C73B-7049-AA12-B9954E63E4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6388" y="5543412"/>
            <a:ext cx="1597262" cy="345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58C48D-C263-4243-BB34-6A4DAE775E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63495" y="4937455"/>
            <a:ext cx="989351" cy="5084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726E5E-F0FD-114C-A427-A12FE61F7C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2594" y="4861529"/>
            <a:ext cx="1088420" cy="5175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0B82C6-8021-1349-B25E-EFFACCCAC7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0475" y="4733164"/>
            <a:ext cx="896271" cy="5791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D00442-13AC-9740-99BA-2F3D2D2BD8F9}"/>
              </a:ext>
            </a:extLst>
          </p:cNvPr>
          <p:cNvGrpSpPr/>
          <p:nvPr/>
        </p:nvGrpSpPr>
        <p:grpSpPr>
          <a:xfrm>
            <a:off x="190806" y="2902834"/>
            <a:ext cx="3373865" cy="2417345"/>
            <a:chOff x="190806" y="2902834"/>
            <a:chExt cx="3373865" cy="2417345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27FB439-83BF-0343-BFBF-CF53DB03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36775" y="4717874"/>
              <a:ext cx="1254269" cy="572122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17F150C-094D-4D4E-912C-0CBC07DA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0806" y="4670797"/>
              <a:ext cx="848940" cy="6493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9D1462A-7AF0-7149-BFA7-375D4870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39373" y="3339584"/>
              <a:ext cx="1025298" cy="6959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7CCF91-E288-4F4A-AA84-5B65733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7778" y="2902834"/>
              <a:ext cx="2185003" cy="45349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B7FF4-52DB-5F45-91E2-24E871BD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1146" y="4014546"/>
              <a:ext cx="1537645" cy="5577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28B312-2D09-F340-9CE2-4BF18D9F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910069" y="4217314"/>
              <a:ext cx="1450614" cy="3626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81CBF32-1FB7-E34A-8284-B6B1E969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38649" y="3471472"/>
              <a:ext cx="1610999" cy="449581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FBF8692A-64E9-F647-BC37-3626321E778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54461" y="5436686"/>
            <a:ext cx="9271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C5AE8B-27C4-1B42-83DC-6CAF2D4EC2A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53474" y="5439588"/>
            <a:ext cx="1471020" cy="3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662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 bwMode="auto">
          <a:xfrm>
            <a:off x="416437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b="1" kern="0" dirty="0">
                <a:solidFill>
                  <a:schemeClr val="tx1"/>
                </a:solidFill>
                <a:latin typeface="+mj-lt"/>
              </a:rPr>
              <a:t>A UniProt Protein Entry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7740" y="6325486"/>
            <a:ext cx="784321" cy="418784"/>
            <a:chOff x="6267587" y="1105735"/>
            <a:chExt cx="1975118" cy="1037249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14859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3900"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0B40096-BFBC-5D45-B85C-F68F2D75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5" y="1094646"/>
            <a:ext cx="8569837" cy="47098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7E91AA-21C7-0349-87EC-74EE76EDBD85}"/>
              </a:ext>
            </a:extLst>
          </p:cNvPr>
          <p:cNvSpPr/>
          <p:nvPr/>
        </p:nvSpPr>
        <p:spPr bwMode="auto">
          <a:xfrm>
            <a:off x="272795" y="3023342"/>
            <a:ext cx="1332070" cy="4450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DEFD0-F54B-AB4E-A14A-04A62AB4026C}"/>
              </a:ext>
            </a:extLst>
          </p:cNvPr>
          <p:cNvSpPr/>
          <p:nvPr/>
        </p:nvSpPr>
        <p:spPr bwMode="auto">
          <a:xfrm>
            <a:off x="272795" y="3605048"/>
            <a:ext cx="1332070" cy="396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D63F5-DC8E-794E-981C-74765793CDD0}"/>
              </a:ext>
            </a:extLst>
          </p:cNvPr>
          <p:cNvSpPr/>
          <p:nvPr/>
        </p:nvSpPr>
        <p:spPr bwMode="auto">
          <a:xfrm>
            <a:off x="278053" y="4748525"/>
            <a:ext cx="1332070" cy="2146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1602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F796-1B0C-174E-81EE-64327A46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Interaction Annotations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76A22-B6A2-594B-BC2E-297E8535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77159"/>
            <a:ext cx="8114083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5350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5758-5001-9A48-BE4D-6499E94F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519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Cross-references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BCC73-F504-7B48-A2BA-DF2D130D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76648"/>
            <a:ext cx="3513083" cy="2399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A6A4A-A0EC-9943-8306-DE914F32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3298327"/>
            <a:ext cx="27940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B35A0-441D-BF4D-A1F9-53CE966B3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167626"/>
            <a:ext cx="7937938" cy="1728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0B643-6C81-2D44-AF9E-B26BD81857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426"/>
          <a:stretch/>
        </p:blipFill>
        <p:spPr>
          <a:xfrm>
            <a:off x="4766273" y="786189"/>
            <a:ext cx="3263630" cy="23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0748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</a:rPr>
              <a:t>Supporting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4016374"/>
            <a:ext cx="8153400" cy="18081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dirty="0">
                <a:latin typeface="+mn-lt"/>
              </a:rPr>
              <a:t>can be searched separately</a:t>
            </a:r>
          </a:p>
          <a:p>
            <a:pPr>
              <a:buClr>
                <a:schemeClr val="tx1"/>
              </a:buClr>
            </a:pPr>
            <a:r>
              <a:rPr lang="en-GB" dirty="0">
                <a:latin typeface="+mn-lt"/>
              </a:rPr>
              <a:t>link to relevant </a:t>
            </a:r>
            <a:r>
              <a:rPr lang="en-GB" dirty="0" err="1">
                <a:latin typeface="+mn-lt"/>
              </a:rPr>
              <a:t>UniProtKB</a:t>
            </a:r>
            <a:r>
              <a:rPr lang="en-GB" dirty="0">
                <a:latin typeface="+mn-lt"/>
              </a:rPr>
              <a:t> entries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7" y="1484428"/>
            <a:ext cx="6527389" cy="21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38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1B1499-E9F1-0541-817D-DE377D7C0352}"/>
              </a:ext>
            </a:extLst>
          </p:cNvPr>
          <p:cNvGrpSpPr/>
          <p:nvPr/>
        </p:nvGrpSpPr>
        <p:grpSpPr>
          <a:xfrm>
            <a:off x="3315468" y="0"/>
            <a:ext cx="2200075" cy="1431686"/>
            <a:chOff x="6267587" y="1105735"/>
            <a:chExt cx="1975118" cy="1037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44C2DE-8583-F549-8391-F6C1634F2046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6B5D91-448F-DB44-94A1-19DD8C360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3D10430-97FE-6A4A-879D-E209F7DC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12" y="1378660"/>
            <a:ext cx="8153400" cy="3744243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latin typeface="+mn-lt"/>
              </a:rPr>
              <a:t>We Aim To Provide</a:t>
            </a:r>
            <a:endParaRPr lang="en-GB" sz="2000" dirty="0">
              <a:latin typeface="+mn-lt"/>
            </a:endParaRPr>
          </a:p>
          <a:p>
            <a:pPr marL="0" indent="0">
              <a:buNone/>
            </a:pPr>
            <a:r>
              <a:rPr lang="en-GB" sz="2000" dirty="0">
                <a:latin typeface="+mn-lt"/>
              </a:rPr>
              <a:t> ‘T</a:t>
            </a:r>
            <a:r>
              <a:rPr lang="en-US" sz="2000" dirty="0">
                <a:latin typeface="+mn-lt"/>
              </a:rPr>
              <a:t>he highest quality, most comprehensive and most thoroughly annotated protein resource’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latin typeface="+mn-lt"/>
              </a:rPr>
              <a:t>Including: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dirty="0">
                <a:latin typeface="+mn-lt"/>
              </a:rPr>
              <a:t>Detailed information on </a:t>
            </a:r>
            <a:r>
              <a:rPr lang="en-US" sz="2000" b="1" dirty="0">
                <a:latin typeface="+mn-lt"/>
              </a:rPr>
              <a:t>protein function</a:t>
            </a:r>
            <a:r>
              <a:rPr lang="en-US" sz="2000" dirty="0">
                <a:latin typeface="+mn-lt"/>
              </a:rPr>
              <a:t>, interactions, pathways etc.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dirty="0">
                <a:latin typeface="+mn-lt"/>
              </a:rPr>
              <a:t>Sequences</a:t>
            </a:r>
            <a:r>
              <a:rPr lang="en-US" sz="2000" dirty="0">
                <a:latin typeface="+mn-lt"/>
              </a:rPr>
              <a:t>, including isoforms, disease variants and PTMs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000" b="1" dirty="0">
                <a:latin typeface="+mn-lt"/>
              </a:rPr>
              <a:t>Stable identifiers (accessions)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959250-E5C7-6A42-AA9D-9C148A24D6CA}"/>
              </a:ext>
            </a:extLst>
          </p:cNvPr>
          <p:cNvSpPr/>
          <p:nvPr/>
        </p:nvSpPr>
        <p:spPr>
          <a:xfrm>
            <a:off x="584176" y="5222046"/>
            <a:ext cx="830867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GB" sz="1600" dirty="0"/>
              <a:t>UniProt Releases every 4 weeks and is freely available</a:t>
            </a:r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http://www.uniprot.org/downloads</a:t>
            </a:r>
            <a:br>
              <a:rPr lang="en-GB" sz="1400" dirty="0"/>
            </a:br>
            <a:endParaRPr lang="en-GB" sz="1400" dirty="0"/>
          </a:p>
          <a:p>
            <a:pPr marL="342900" indent="-3429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GB" sz="1600" dirty="0"/>
              <a:t>For Help, Contact us: </a:t>
            </a:r>
            <a:r>
              <a:rPr lang="en-GB" sz="1600" u="sng" dirty="0">
                <a:solidFill>
                  <a:srgbClr val="1598C5"/>
                </a:solidFill>
                <a:hlinkClick r:id="rId4"/>
              </a:rPr>
              <a:t>help@uniprot.org</a:t>
            </a:r>
            <a:r>
              <a:rPr lang="en-GB" sz="1600" dirty="0"/>
              <a:t>, on twitter @</a:t>
            </a:r>
            <a:r>
              <a:rPr lang="en-GB" sz="1600" dirty="0" err="1"/>
              <a:t>uniprot</a:t>
            </a:r>
            <a:r>
              <a:rPr lang="en-GB" sz="1600" dirty="0"/>
              <a:t> or visit our YouTube Channel </a:t>
            </a:r>
            <a:r>
              <a:rPr lang="en-GB" sz="1600" dirty="0" err="1"/>
              <a:t>uniprotvideos</a:t>
            </a:r>
            <a:endParaRPr lang="en-GB" sz="1600" b="1" u="sng" dirty="0">
              <a:solidFill>
                <a:srgbClr val="1598C5"/>
              </a:solidFill>
            </a:endParaRPr>
          </a:p>
          <a:p>
            <a:pPr>
              <a:lnSpc>
                <a:spcPct val="8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87390783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79" y="304800"/>
            <a:ext cx="8618483" cy="54653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UniProtKB as a hub for Protein Information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26761" y="4976813"/>
            <a:ext cx="7813046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kern="0" dirty="0">
                <a:latin typeface="+mn-lt"/>
              </a:rPr>
              <a:t>~ 160 altogether functional annotations or cross-references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6DCD1-588F-FB4A-88D0-0B5E8C91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8" y="1019043"/>
            <a:ext cx="8391109" cy="35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405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8949405-84F1-8543-B0E1-47462110746B}"/>
              </a:ext>
            </a:extLst>
          </p:cNvPr>
          <p:cNvSpPr txBox="1"/>
          <p:nvPr/>
        </p:nvSpPr>
        <p:spPr>
          <a:xfrm>
            <a:off x="6303168" y="4506327"/>
            <a:ext cx="26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Functional Annotation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66A5C1-AA4C-5848-84FD-9B395EAD8A78}"/>
              </a:ext>
            </a:extLst>
          </p:cNvPr>
          <p:cNvSpPr txBox="1"/>
          <p:nvPr/>
        </p:nvSpPr>
        <p:spPr>
          <a:xfrm>
            <a:off x="82827" y="2356007"/>
            <a:ext cx="282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Computational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2EA06-1B7D-A84C-B765-C11FB889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5814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</a:t>
            </a:r>
            <a:r>
              <a:rPr lang="mr-IN" b="1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the protein hub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3E28F-374A-C747-9BB1-9F287C41F43C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B97F157-46E8-074C-B4C2-1F8E6F736AEC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16346A-1F39-2941-9519-40BE8880A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7AE99-3185-E94E-BC3B-E57020C2A1C6}"/>
              </a:ext>
            </a:extLst>
          </p:cNvPr>
          <p:cNvGrpSpPr/>
          <p:nvPr/>
        </p:nvGrpSpPr>
        <p:grpSpPr>
          <a:xfrm>
            <a:off x="3940865" y="2637182"/>
            <a:ext cx="1364974" cy="1258956"/>
            <a:chOff x="3927613" y="2637182"/>
            <a:chExt cx="1364974" cy="12589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985C33-6BC8-9F4F-9D09-BCF00A1628A7}"/>
                </a:ext>
              </a:extLst>
            </p:cNvPr>
            <p:cNvSpPr/>
            <p:nvPr/>
          </p:nvSpPr>
          <p:spPr bwMode="auto">
            <a:xfrm>
              <a:off x="3927613" y="2637182"/>
              <a:ext cx="1364974" cy="1258956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C9CA19-3A3F-F544-A27E-24B1433583D5}"/>
                </a:ext>
              </a:extLst>
            </p:cNvPr>
            <p:cNvGrpSpPr/>
            <p:nvPr/>
          </p:nvGrpSpPr>
          <p:grpSpPr>
            <a:xfrm>
              <a:off x="4087219" y="2987471"/>
              <a:ext cx="1045761" cy="558378"/>
              <a:chOff x="6267587" y="1105735"/>
              <a:chExt cx="1975118" cy="1037249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A5DA739-63A6-514A-BED3-6ACA508EAA53}"/>
                  </a:ext>
                </a:extLst>
              </p:cNvPr>
              <p:cNvSpPr/>
              <p:nvPr/>
            </p:nvSpPr>
            <p:spPr bwMode="auto">
              <a:xfrm>
                <a:off x="6267587" y="1105735"/>
                <a:ext cx="1975118" cy="1037249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99F7BFA-5C05-0C4C-9BD3-546661CB3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9698" r="7615" b="20566"/>
              <a:stretch/>
            </p:blipFill>
            <p:spPr>
              <a:xfrm>
                <a:off x="6305654" y="1174704"/>
                <a:ext cx="1848927" cy="902964"/>
              </a:xfrm>
              <a:prstGeom prst="rect">
                <a:avLst/>
              </a:prstGeom>
            </p:spPr>
          </p:pic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2734-933A-D443-AC76-EC9FA3AC0248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 flipV="1">
            <a:off x="2762522" y="2698764"/>
            <a:ext cx="1178343" cy="5678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024B25-BCC2-334F-BCEF-89F77729168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339" y="2712016"/>
            <a:ext cx="257693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397C7-3715-D546-94A1-D26D8EDFFD14}"/>
              </a:ext>
            </a:extLst>
          </p:cNvPr>
          <p:cNvCxnSpPr>
            <a:stCxn id="7" idx="7"/>
          </p:cNvCxnSpPr>
          <p:nvPr/>
        </p:nvCxnSpPr>
        <p:spPr bwMode="auto">
          <a:xfrm flipV="1">
            <a:off x="5105943" y="1762539"/>
            <a:ext cx="1347866" cy="10590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D160C-41DB-F94D-AE6F-438902AA1012}"/>
              </a:ext>
            </a:extLst>
          </p:cNvPr>
          <p:cNvCxnSpPr>
            <a:cxnSpLocks/>
          </p:cNvCxnSpPr>
          <p:nvPr/>
        </p:nvCxnSpPr>
        <p:spPr bwMode="auto">
          <a:xfrm flipH="1">
            <a:off x="6440557" y="1762539"/>
            <a:ext cx="1316983" cy="6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44CE28-65AE-BC49-8E45-0935480BB9A6}"/>
              </a:ext>
            </a:extLst>
          </p:cNvPr>
          <p:cNvSpPr txBox="1"/>
          <p:nvPr/>
        </p:nvSpPr>
        <p:spPr>
          <a:xfrm>
            <a:off x="6361045" y="141942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BC315E-FEEA-9445-B7E7-82BE1847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03" y="2158440"/>
            <a:ext cx="1186194" cy="351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82D7F9-8E75-8042-8830-DB2B0AB0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041" y="1942723"/>
            <a:ext cx="1063612" cy="378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E3C731-6A23-634D-9142-E68B330C1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393" y="3116617"/>
            <a:ext cx="2007704" cy="364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2F9721-C39D-204F-A476-2AF3A2024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040" y="3358103"/>
            <a:ext cx="857613" cy="3898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A50223B-52CC-4E41-88AF-BA336CD96546}"/>
              </a:ext>
            </a:extLst>
          </p:cNvPr>
          <p:cNvGrpSpPr/>
          <p:nvPr/>
        </p:nvGrpSpPr>
        <p:grpSpPr>
          <a:xfrm>
            <a:off x="5790901" y="2594365"/>
            <a:ext cx="1653146" cy="461664"/>
            <a:chOff x="5849417" y="3862110"/>
            <a:chExt cx="1777334" cy="59762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FBBC04-EF6C-D74D-AAE9-BB11938C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9417" y="3896138"/>
              <a:ext cx="1777334" cy="52350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862FF2-D8D7-C049-B987-6AB7864DBD07}"/>
                </a:ext>
              </a:extLst>
            </p:cNvPr>
            <p:cNvSpPr txBox="1"/>
            <p:nvPr/>
          </p:nvSpPr>
          <p:spPr>
            <a:xfrm>
              <a:off x="5862669" y="3862110"/>
              <a:ext cx="1339445" cy="597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RefSeq</a:t>
              </a:r>
              <a:endParaRPr lang="en-US" sz="2400" b="1" dirty="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C3A0D7-ECC5-F143-9400-179B036D989C}"/>
              </a:ext>
            </a:extLst>
          </p:cNvPr>
          <p:cNvCxnSpPr>
            <a:cxnSpLocks/>
            <a:stCxn id="7" idx="5"/>
          </p:cNvCxnSpPr>
          <p:nvPr/>
        </p:nvCxnSpPr>
        <p:spPr bwMode="auto">
          <a:xfrm>
            <a:off x="5105943" y="3711768"/>
            <a:ext cx="1313876" cy="1123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C008D1-A3A6-214A-A71C-5558B67FE09F}"/>
              </a:ext>
            </a:extLst>
          </p:cNvPr>
          <p:cNvCxnSpPr>
            <a:cxnSpLocks/>
          </p:cNvCxnSpPr>
          <p:nvPr/>
        </p:nvCxnSpPr>
        <p:spPr bwMode="auto">
          <a:xfrm>
            <a:off x="6406567" y="4835625"/>
            <a:ext cx="252206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45D918A-B6D1-EC42-83D7-EE5982248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789" y="3513029"/>
            <a:ext cx="998911" cy="67059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49AE23D-4E79-DD49-9FD0-1C585AD224E3}"/>
              </a:ext>
            </a:extLst>
          </p:cNvPr>
          <p:cNvGrpSpPr/>
          <p:nvPr/>
        </p:nvGrpSpPr>
        <p:grpSpPr>
          <a:xfrm>
            <a:off x="7760246" y="2393873"/>
            <a:ext cx="907621" cy="886148"/>
            <a:chOff x="4953552" y="4598505"/>
            <a:chExt cx="907621" cy="88614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5E51EE-E727-B74B-9367-224B9F68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3954" y="4611204"/>
              <a:ext cx="866818" cy="54406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BF31EA-186B-DD46-9501-0D7E668F6AF7}"/>
                </a:ext>
              </a:extLst>
            </p:cNvPr>
            <p:cNvSpPr/>
            <p:nvPr/>
          </p:nvSpPr>
          <p:spPr bwMode="auto">
            <a:xfrm>
              <a:off x="4973954" y="4598505"/>
              <a:ext cx="866818" cy="86801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E1912E-5FC8-9646-8F92-FD4FDCC1F652}"/>
                </a:ext>
              </a:extLst>
            </p:cNvPr>
            <p:cNvSpPr txBox="1"/>
            <p:nvPr/>
          </p:nvSpPr>
          <p:spPr>
            <a:xfrm>
              <a:off x="4953552" y="508454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Variation/</a:t>
              </a:r>
            </a:p>
            <a:p>
              <a:pPr algn="ctr"/>
              <a:r>
                <a:rPr lang="en-US" sz="1000" dirty="0"/>
                <a:t>Mutagenesis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23261A5-C1FF-4345-AE66-970C94A8936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2762522" y="3711768"/>
            <a:ext cx="1378239" cy="19601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EE2745-6ACC-F74A-B86B-F066924767C2}"/>
              </a:ext>
            </a:extLst>
          </p:cNvPr>
          <p:cNvCxnSpPr/>
          <p:nvPr/>
        </p:nvCxnSpPr>
        <p:spPr bwMode="auto">
          <a:xfrm flipH="1">
            <a:off x="821636" y="5671930"/>
            <a:ext cx="18882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D0D5FA3F-0289-324F-957C-5668CDF61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645" y="1685187"/>
            <a:ext cx="2349194" cy="62230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0451684-4F7B-F248-B82C-6C2FD5E78AED}"/>
              </a:ext>
            </a:extLst>
          </p:cNvPr>
          <p:cNvSpPr txBox="1"/>
          <p:nvPr/>
        </p:nvSpPr>
        <p:spPr>
          <a:xfrm>
            <a:off x="745271" y="5320179"/>
            <a:ext cx="21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Systems Biology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27FB439-83BF-0343-BFBF-CF53DB036B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775" y="4717874"/>
            <a:ext cx="1254269" cy="57212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7FAF3F-68BB-154B-8447-17A4F3ABA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7713" y="3813237"/>
            <a:ext cx="902608" cy="70477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17F150C-094D-4D4E-912C-0CBC07DA83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806" y="4670797"/>
            <a:ext cx="848940" cy="64938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9D1462A-7AF0-7149-BFA7-375D487039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9373" y="3339584"/>
            <a:ext cx="1025298" cy="69594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57822B5-22B9-9E4C-AFE2-87FF5B94CB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3874" y="4088728"/>
            <a:ext cx="1266245" cy="508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C5004-8E90-174B-97B5-C945448CB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3819" y="4737360"/>
            <a:ext cx="1369970" cy="411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CCF91-E288-4F4A-AA84-5B65733D8E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778" y="2902834"/>
            <a:ext cx="2185003" cy="453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AE5D9F-C73B-7049-AA12-B9954E63E4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6388" y="5543412"/>
            <a:ext cx="1597262" cy="345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58C48D-C263-4243-BB34-6A4DAE775E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63495" y="4937455"/>
            <a:ext cx="989351" cy="5084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726E5E-F0FD-114C-A427-A12FE61F7C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62594" y="4861529"/>
            <a:ext cx="1088420" cy="5175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0B82C6-8021-1349-B25E-EFFACCCAC7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00475" y="4733164"/>
            <a:ext cx="896271" cy="5791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6B7FF4-52DB-5F45-91E2-24E871BD9A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1146" y="4014546"/>
            <a:ext cx="1537645" cy="5577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28B312-2D09-F340-9CE2-4BF18D9FB4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10069" y="4217314"/>
            <a:ext cx="1450614" cy="3626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81CBF32-1FB7-E34A-8284-B6B1E96980A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8649" y="3471472"/>
            <a:ext cx="1610999" cy="4495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BF8692A-64E9-F647-BC37-3626321E778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54461" y="5436686"/>
            <a:ext cx="9271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C5AE8B-27C4-1B42-83DC-6CAF2D4EC2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53474" y="5439588"/>
            <a:ext cx="1471020" cy="3138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19BCD5-FFB0-EF4B-851C-B761C4E2ED73}"/>
              </a:ext>
            </a:extLst>
          </p:cNvPr>
          <p:cNvGrpSpPr/>
          <p:nvPr/>
        </p:nvGrpSpPr>
        <p:grpSpPr>
          <a:xfrm>
            <a:off x="465743" y="1030860"/>
            <a:ext cx="5395766" cy="1079319"/>
            <a:chOff x="465743" y="1030860"/>
            <a:chExt cx="5395766" cy="107931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1FFAB8D-41A3-A94B-8C94-62E11207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65743" y="1030860"/>
              <a:ext cx="2142064" cy="45844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C74C54-E33C-834E-B4A8-7568A974A75E}"/>
                </a:ext>
              </a:extLst>
            </p:cNvPr>
            <p:cNvSpPr txBox="1"/>
            <p:nvPr/>
          </p:nvSpPr>
          <p:spPr>
            <a:xfrm>
              <a:off x="3052022" y="1073155"/>
              <a:ext cx="2809487" cy="369332"/>
            </a:xfrm>
            <a:prstGeom prst="rect">
              <a:avLst/>
            </a:prstGeom>
            <a:solidFill>
              <a:srgbClr val="8BC3B5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UniProt Website Rest API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F4C019-CBB0-3048-91C1-9A101A1877D6}"/>
                </a:ext>
              </a:extLst>
            </p:cNvPr>
            <p:cNvSpPr txBox="1"/>
            <p:nvPr/>
          </p:nvSpPr>
          <p:spPr>
            <a:xfrm>
              <a:off x="506418" y="1740847"/>
              <a:ext cx="2351926" cy="369332"/>
            </a:xfrm>
            <a:prstGeom prst="rect">
              <a:avLst/>
            </a:prstGeom>
            <a:solidFill>
              <a:srgbClr val="8BC3B5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UniProt SPARQL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62190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2096-FBBB-0943-800B-81C2CD10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Programmatic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CA191-9443-1C44-810F-3A4D7D1B5EDF}"/>
              </a:ext>
            </a:extLst>
          </p:cNvPr>
          <p:cNvSpPr txBox="1"/>
          <p:nvPr/>
        </p:nvSpPr>
        <p:spPr>
          <a:xfrm>
            <a:off x="520262" y="5106201"/>
            <a:ext cx="581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www.uniprot.org</a:t>
            </a:r>
            <a:r>
              <a:rPr lang="en-US" b="1" dirty="0"/>
              <a:t>/help/</a:t>
            </a:r>
            <a:r>
              <a:rPr lang="en-US" b="1" dirty="0" err="1"/>
              <a:t>programmatic_access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C71D6-3B2B-3D47-9080-C25F1E41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2" y="1338243"/>
            <a:ext cx="8166538" cy="34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41953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21219"/>
            <a:ext cx="8153400" cy="4351338"/>
          </a:xfrm>
        </p:spPr>
        <p:txBody>
          <a:bodyPr/>
          <a:lstStyle/>
          <a:p>
            <a:r>
              <a:rPr lang="en-GB" dirty="0"/>
              <a:t>All UniProt Consortium members</a:t>
            </a:r>
          </a:p>
          <a:p>
            <a:endParaRPr lang="en-GB" dirty="0"/>
          </a:p>
          <a:p>
            <a:r>
              <a:rPr lang="en-GB" dirty="0"/>
              <a:t>Databases with which we interact</a:t>
            </a:r>
          </a:p>
          <a:p>
            <a:endParaRPr lang="en-GB" dirty="0"/>
          </a:p>
          <a:p>
            <a:r>
              <a:rPr lang="en-GB" dirty="0"/>
              <a:t>Funders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72" y="4039842"/>
            <a:ext cx="900223" cy="900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7" y="4025764"/>
            <a:ext cx="2089239" cy="886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04" y="5117356"/>
            <a:ext cx="714929" cy="929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44" y="5024100"/>
            <a:ext cx="1081530" cy="1081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46" y="5128911"/>
            <a:ext cx="1168536" cy="871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04" y="3961194"/>
            <a:ext cx="1429522" cy="9512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32662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6"/>
          <p:cNvSpPr>
            <a:spLocks noChangeArrowheads="1"/>
          </p:cNvSpPr>
          <p:nvPr/>
        </p:nvSpPr>
        <p:spPr bwMode="auto">
          <a:xfrm>
            <a:off x="0" y="2197713"/>
            <a:ext cx="9144000" cy="178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GB" sz="2800" baseline="0" dirty="0">
                <a:latin typeface="HelveticaNeueLT Pro 63 MdEx" pitchFamily="34" charset="0"/>
              </a:rPr>
              <a:t>Thanks for your attention</a:t>
            </a:r>
            <a:endParaRPr lang="en-GB" sz="2800" b="0" i="1" baseline="0" dirty="0">
              <a:latin typeface="HelveticaNeueLT Pro 63 MdEx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041953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533400" y="1722551"/>
            <a:ext cx="81534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rgbClr val="000000"/>
                </a:solidFill>
                <a:latin typeface="+mn-lt"/>
              </a:rPr>
              <a:t>Questions </a:t>
            </a:r>
            <a:br>
              <a:rPr lang="en-US" sz="4800" b="1" dirty="0">
                <a:solidFill>
                  <a:srgbClr val="000000"/>
                </a:solidFill>
                <a:latin typeface="+mn-lt"/>
              </a:rPr>
            </a:br>
            <a:r>
              <a:rPr lang="en-US" sz="4800" b="1" dirty="0">
                <a:solidFill>
                  <a:srgbClr val="000000"/>
                </a:solidFill>
                <a:latin typeface="+mn-lt"/>
              </a:rPr>
              <a:t>and </a:t>
            </a:r>
            <a:br>
              <a:rPr lang="en-US" sz="4800" b="1" dirty="0">
                <a:solidFill>
                  <a:srgbClr val="000000"/>
                </a:solidFill>
                <a:latin typeface="+mn-lt"/>
              </a:rPr>
            </a:br>
            <a:r>
              <a:rPr lang="en-US" sz="4800" b="1" dirty="0">
                <a:solidFill>
                  <a:srgbClr val="000000"/>
                </a:solidFill>
                <a:latin typeface="+mn-lt"/>
              </a:rPr>
              <a:t>Exercises 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6709300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EMBL_EBI_Chemistry-slide2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22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dirty="0"/>
              <a:t>Accessing UniProt Data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27025" y="834012"/>
            <a:ext cx="8359775" cy="5301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1800" dirty="0">
                <a:solidFill>
                  <a:schemeClr val="bg1"/>
                </a:solidFill>
              </a:rPr>
              <a:t>UniProt Releases every 4 weeks and is freely available</a:t>
            </a:r>
          </a:p>
          <a:p>
            <a:pPr marL="355600" lvl="1" indent="0">
              <a:lnSpc>
                <a:spcPct val="80000"/>
              </a:lnSpc>
              <a:buNone/>
            </a:pPr>
            <a:r>
              <a:rPr lang="en-GB" sz="1500" dirty="0">
                <a:solidFill>
                  <a:schemeClr val="bg1"/>
                </a:solidFill>
              </a:rPr>
              <a:t>http://www.uniprot.org/downloads</a:t>
            </a:r>
          </a:p>
          <a:p>
            <a:pPr marL="355600" lvl="1" indent="0">
              <a:lnSpc>
                <a:spcPct val="80000"/>
              </a:lnSpc>
              <a:buNone/>
            </a:pPr>
            <a:r>
              <a:rPr lang="en-GB" sz="1500" dirty="0">
                <a:solidFill>
                  <a:schemeClr val="bg1"/>
                </a:solidFill>
              </a:rPr>
              <a:t>Provided in a range of formats: text, XML, XML/RDF, FASTA, GFF, tab-delimited</a:t>
            </a:r>
          </a:p>
          <a:p>
            <a:pPr>
              <a:lnSpc>
                <a:spcPct val="80000"/>
              </a:lnSpc>
            </a:pPr>
            <a:endParaRPr lang="en-GB" sz="1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GB" sz="1800" dirty="0">
                <a:solidFill>
                  <a:schemeClr val="bg1"/>
                </a:solidFill>
              </a:rPr>
              <a:t>Web site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Supports simple and complex queries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Support programmatically for: Perl, Python, Ruby, and Java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Documentation and Details at: http://uniprot.org/help/programmatic_access</a:t>
            </a:r>
          </a:p>
          <a:p>
            <a:pPr>
              <a:lnSpc>
                <a:spcPct val="80000"/>
              </a:lnSpc>
            </a:pPr>
            <a:endParaRPr lang="en-GB" sz="1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GB" sz="1800" dirty="0">
                <a:solidFill>
                  <a:schemeClr val="bg1"/>
                </a:solidFill>
              </a:rPr>
              <a:t>Online training: http://www.ebi.ac.uk/training/online/course/uniprot-exploring-protein-sequence-and-functional</a:t>
            </a:r>
          </a:p>
          <a:p>
            <a:pPr>
              <a:lnSpc>
                <a:spcPct val="80000"/>
              </a:lnSpc>
            </a:pPr>
            <a:endParaRPr lang="en-GB" sz="1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GB" sz="1800" dirty="0">
                <a:solidFill>
                  <a:schemeClr val="bg1"/>
                </a:solidFill>
              </a:rPr>
              <a:t>Contact us and follow us 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help@uniprot.org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500" dirty="0">
                <a:solidFill>
                  <a:schemeClr val="bg1"/>
                </a:solidFill>
              </a:rPr>
              <a:t>UniProt Blog: http://insideuniprot.blogspot.co.uk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500" dirty="0">
                <a:solidFill>
                  <a:schemeClr val="bg1"/>
                </a:solidFill>
              </a:rPr>
              <a:t>UniProt YouTube channel:  https://www.youtube.com/user/uniprotvideos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500" dirty="0">
                <a:solidFill>
                  <a:schemeClr val="bg1"/>
                </a:solidFill>
              </a:rPr>
              <a:t>UniProt Twitter: https://twitter.com/uniprot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500" dirty="0">
                <a:solidFill>
                  <a:schemeClr val="bg1"/>
                </a:solidFill>
              </a:rPr>
              <a:t>UniProt Facebook page: https://www.facebook.com/uniprot.org</a:t>
            </a:r>
          </a:p>
          <a:p>
            <a:pPr lvl="1">
              <a:lnSpc>
                <a:spcPct val="80000"/>
              </a:lnSpc>
            </a:pPr>
            <a:endParaRPr lang="en-GB" sz="1800" b="1" u="sng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endParaRPr lang="en-GB" sz="1800" dirty="0"/>
          </a:p>
          <a:p>
            <a:pPr lvl="1">
              <a:lnSpc>
                <a:spcPct val="80000"/>
              </a:lnSpc>
            </a:pPr>
            <a:endParaRPr lang="en-GB" sz="1800" dirty="0"/>
          </a:p>
          <a:p>
            <a:pPr marL="355600" lvl="1" indent="0">
              <a:lnSpc>
                <a:spcPct val="80000"/>
              </a:lnSpc>
              <a:buNone/>
            </a:pPr>
            <a:endParaRPr lang="en-GB" sz="1800" dirty="0"/>
          </a:p>
          <a:p>
            <a:pPr>
              <a:lnSpc>
                <a:spcPct val="80000"/>
              </a:lnSpc>
              <a:buFontTx/>
              <a:buNone/>
            </a:pPr>
            <a:endParaRPr lang="en-GB" sz="2000" dirty="0"/>
          </a:p>
          <a:p>
            <a:pPr>
              <a:lnSpc>
                <a:spcPct val="8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40868319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8949405-84F1-8543-B0E1-47462110746B}"/>
              </a:ext>
            </a:extLst>
          </p:cNvPr>
          <p:cNvSpPr txBox="1"/>
          <p:nvPr/>
        </p:nvSpPr>
        <p:spPr>
          <a:xfrm>
            <a:off x="6303168" y="4506327"/>
            <a:ext cx="26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 Annotation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66A5C1-AA4C-5848-84FD-9B395EAD8A78}"/>
              </a:ext>
            </a:extLst>
          </p:cNvPr>
          <p:cNvSpPr txBox="1"/>
          <p:nvPr/>
        </p:nvSpPr>
        <p:spPr>
          <a:xfrm>
            <a:off x="82827" y="2356007"/>
            <a:ext cx="282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2EA06-1B7D-A84C-B765-C11FB889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5814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</a:t>
            </a:r>
            <a:r>
              <a:rPr lang="mr-IN" b="1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the protein hub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3E28F-374A-C747-9BB1-9F287C41F43C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B97F157-46E8-074C-B4C2-1F8E6F736AEC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16346A-1F39-2941-9519-40BE8880A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7AE99-3185-E94E-BC3B-E57020C2A1C6}"/>
              </a:ext>
            </a:extLst>
          </p:cNvPr>
          <p:cNvGrpSpPr/>
          <p:nvPr/>
        </p:nvGrpSpPr>
        <p:grpSpPr>
          <a:xfrm>
            <a:off x="3940865" y="2637182"/>
            <a:ext cx="1364974" cy="1258956"/>
            <a:chOff x="3927613" y="2637182"/>
            <a:chExt cx="1364974" cy="12589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985C33-6BC8-9F4F-9D09-BCF00A1628A7}"/>
                </a:ext>
              </a:extLst>
            </p:cNvPr>
            <p:cNvSpPr/>
            <p:nvPr/>
          </p:nvSpPr>
          <p:spPr bwMode="auto">
            <a:xfrm>
              <a:off x="3927613" y="2637182"/>
              <a:ext cx="1364974" cy="1258956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C9CA19-3A3F-F544-A27E-24B1433583D5}"/>
                </a:ext>
              </a:extLst>
            </p:cNvPr>
            <p:cNvGrpSpPr/>
            <p:nvPr/>
          </p:nvGrpSpPr>
          <p:grpSpPr>
            <a:xfrm>
              <a:off x="4087219" y="2987471"/>
              <a:ext cx="1045761" cy="558378"/>
              <a:chOff x="6267587" y="1105735"/>
              <a:chExt cx="1975118" cy="1037249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A5DA739-63A6-514A-BED3-6ACA508EAA53}"/>
                  </a:ext>
                </a:extLst>
              </p:cNvPr>
              <p:cNvSpPr/>
              <p:nvPr/>
            </p:nvSpPr>
            <p:spPr bwMode="auto">
              <a:xfrm>
                <a:off x="6267587" y="1105735"/>
                <a:ext cx="1975118" cy="1037249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99F7BFA-5C05-0C4C-9BD3-546661CB3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9698" r="7615" b="20566"/>
              <a:stretch/>
            </p:blipFill>
            <p:spPr>
              <a:xfrm>
                <a:off x="6305654" y="1174704"/>
                <a:ext cx="1848927" cy="902964"/>
              </a:xfrm>
              <a:prstGeom prst="rect">
                <a:avLst/>
              </a:prstGeom>
            </p:spPr>
          </p:pic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2734-933A-D443-AC76-EC9FA3AC0248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 flipV="1">
            <a:off x="2762522" y="2698764"/>
            <a:ext cx="1178343" cy="5678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024B25-BCC2-334F-BCEF-89F77729168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339" y="2712016"/>
            <a:ext cx="257693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397C7-3715-D546-94A1-D26D8EDFFD14}"/>
              </a:ext>
            </a:extLst>
          </p:cNvPr>
          <p:cNvCxnSpPr>
            <a:stCxn id="7" idx="7"/>
          </p:cNvCxnSpPr>
          <p:nvPr/>
        </p:nvCxnSpPr>
        <p:spPr bwMode="auto">
          <a:xfrm flipV="1">
            <a:off x="5105943" y="1762539"/>
            <a:ext cx="1347866" cy="10590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D160C-41DB-F94D-AE6F-438902AA1012}"/>
              </a:ext>
            </a:extLst>
          </p:cNvPr>
          <p:cNvCxnSpPr>
            <a:cxnSpLocks/>
          </p:cNvCxnSpPr>
          <p:nvPr/>
        </p:nvCxnSpPr>
        <p:spPr bwMode="auto">
          <a:xfrm flipH="1">
            <a:off x="6440557" y="1762539"/>
            <a:ext cx="1316983" cy="6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44CE28-65AE-BC49-8E45-0935480BB9A6}"/>
              </a:ext>
            </a:extLst>
          </p:cNvPr>
          <p:cNvSpPr txBox="1"/>
          <p:nvPr/>
        </p:nvSpPr>
        <p:spPr>
          <a:xfrm>
            <a:off x="6361045" y="141942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C3A0D7-ECC5-F143-9400-179B036D989C}"/>
              </a:ext>
            </a:extLst>
          </p:cNvPr>
          <p:cNvCxnSpPr>
            <a:cxnSpLocks/>
            <a:stCxn id="7" idx="5"/>
          </p:cNvCxnSpPr>
          <p:nvPr/>
        </p:nvCxnSpPr>
        <p:spPr bwMode="auto">
          <a:xfrm>
            <a:off x="5105943" y="3711768"/>
            <a:ext cx="1313876" cy="1123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C008D1-A3A6-214A-A71C-5558B67FE09F}"/>
              </a:ext>
            </a:extLst>
          </p:cNvPr>
          <p:cNvCxnSpPr>
            <a:cxnSpLocks/>
          </p:cNvCxnSpPr>
          <p:nvPr/>
        </p:nvCxnSpPr>
        <p:spPr bwMode="auto">
          <a:xfrm>
            <a:off x="6406567" y="4835625"/>
            <a:ext cx="252206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23261A5-C1FF-4345-AE66-970C94A8936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2762522" y="3711768"/>
            <a:ext cx="1378239" cy="19601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EE2745-6ACC-F74A-B86B-F066924767C2}"/>
              </a:ext>
            </a:extLst>
          </p:cNvPr>
          <p:cNvCxnSpPr/>
          <p:nvPr/>
        </p:nvCxnSpPr>
        <p:spPr bwMode="auto">
          <a:xfrm flipH="1">
            <a:off x="821636" y="5671930"/>
            <a:ext cx="18882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0451684-4F7B-F248-B82C-6C2FD5E78AED}"/>
              </a:ext>
            </a:extLst>
          </p:cNvPr>
          <p:cNvSpPr txBox="1"/>
          <p:nvPr/>
        </p:nvSpPr>
        <p:spPr>
          <a:xfrm>
            <a:off x="745271" y="5320179"/>
            <a:ext cx="21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 Biology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62628A-CA91-864F-945E-7D83C337173D}"/>
              </a:ext>
            </a:extLst>
          </p:cNvPr>
          <p:cNvGrpSpPr/>
          <p:nvPr/>
        </p:nvGrpSpPr>
        <p:grpSpPr>
          <a:xfrm>
            <a:off x="5529393" y="1942723"/>
            <a:ext cx="3252260" cy="2575290"/>
            <a:chOff x="5529393" y="1942723"/>
            <a:chExt cx="3252260" cy="25752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BC315E-FEEA-9445-B7E7-82BE1847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903" y="2158440"/>
              <a:ext cx="1186194" cy="3517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82D7F9-8E75-8042-8830-DB2B0AB0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041" y="1942723"/>
              <a:ext cx="1063612" cy="37829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7E3C731-6A23-634D-9142-E68B330C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9393" y="3116617"/>
              <a:ext cx="2007704" cy="36431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2F9721-C39D-204F-A476-2AF3A2024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4040" y="3358103"/>
              <a:ext cx="857613" cy="38982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50223B-52CC-4E41-88AF-BA336CD96546}"/>
                </a:ext>
              </a:extLst>
            </p:cNvPr>
            <p:cNvGrpSpPr/>
            <p:nvPr/>
          </p:nvGrpSpPr>
          <p:grpSpPr>
            <a:xfrm>
              <a:off x="5790901" y="2594365"/>
              <a:ext cx="1653146" cy="461664"/>
              <a:chOff x="5849417" y="3862110"/>
              <a:chExt cx="1777334" cy="59762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5FBBC04-EF6C-D74D-AAE9-BB11938C0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9417" y="3896138"/>
                <a:ext cx="1777334" cy="5235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862FF2-D8D7-C049-B987-6AB7864DBD07}"/>
                  </a:ext>
                </a:extLst>
              </p:cNvPr>
              <p:cNvSpPr txBox="1"/>
              <p:nvPr/>
            </p:nvSpPr>
            <p:spPr>
              <a:xfrm>
                <a:off x="5862669" y="3862110"/>
                <a:ext cx="1339445" cy="59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RefSeq</a:t>
                </a:r>
                <a:endParaRPr lang="en-US" sz="2400" b="1" dirty="0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45D918A-B6D1-EC42-83D7-EE59822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3789" y="3513029"/>
              <a:ext cx="998911" cy="67059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9AE23D-4E79-DD49-9FD0-1C585AD224E3}"/>
                </a:ext>
              </a:extLst>
            </p:cNvPr>
            <p:cNvGrpSpPr/>
            <p:nvPr/>
          </p:nvGrpSpPr>
          <p:grpSpPr>
            <a:xfrm>
              <a:off x="7760246" y="2393873"/>
              <a:ext cx="907621" cy="886148"/>
              <a:chOff x="4953552" y="4598505"/>
              <a:chExt cx="907621" cy="88614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B5E51EE-E727-B74B-9367-224B9F681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3954" y="4611204"/>
                <a:ext cx="866818" cy="54406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8BF31EA-186B-DD46-9501-0D7E668F6AF7}"/>
                  </a:ext>
                </a:extLst>
              </p:cNvPr>
              <p:cNvSpPr/>
              <p:nvPr/>
            </p:nvSpPr>
            <p:spPr bwMode="auto">
              <a:xfrm>
                <a:off x="4973954" y="4598505"/>
                <a:ext cx="866818" cy="868016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E1912E-5FC8-9646-8F92-FD4FDCC1F652}"/>
                  </a:ext>
                </a:extLst>
              </p:cNvPr>
              <p:cNvSpPr txBox="1"/>
              <p:nvPr/>
            </p:nvSpPr>
            <p:spPr>
              <a:xfrm>
                <a:off x="4953552" y="5084543"/>
                <a:ext cx="9076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Variation/</a:t>
                </a:r>
              </a:p>
              <a:p>
                <a:pPr algn="ctr"/>
                <a:r>
                  <a:rPr lang="en-US" sz="1000" dirty="0"/>
                  <a:t>Mutagenesis</a:t>
                </a: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67FAF3F-68BB-154B-8447-17A4F3ABA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7713" y="3813237"/>
              <a:ext cx="902608" cy="7047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D1B41-7931-5042-93CC-4FA51AF4936C}"/>
              </a:ext>
            </a:extLst>
          </p:cNvPr>
          <p:cNvGrpSpPr/>
          <p:nvPr/>
        </p:nvGrpSpPr>
        <p:grpSpPr>
          <a:xfrm>
            <a:off x="190806" y="2902834"/>
            <a:ext cx="3373865" cy="2417345"/>
            <a:chOff x="190806" y="2902834"/>
            <a:chExt cx="3373865" cy="2417345"/>
          </a:xfr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27FB439-83BF-0343-BFBF-CF53DB03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36775" y="4717874"/>
              <a:ext cx="1254269" cy="572122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17F150C-094D-4D4E-912C-0CBC07DA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0806" y="4670797"/>
              <a:ext cx="848940" cy="6493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9D1462A-7AF0-7149-BFA7-375D4870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39373" y="3339584"/>
              <a:ext cx="1025298" cy="6959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7CCF91-E288-4F4A-AA84-5B65733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7778" y="2902834"/>
              <a:ext cx="2185003" cy="45349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B7FF4-52DB-5F45-91E2-24E871BD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146" y="4014546"/>
              <a:ext cx="1537645" cy="5577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28B312-2D09-F340-9CE2-4BF18D9F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10069" y="4217314"/>
              <a:ext cx="1450614" cy="3626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81CBF32-1FB7-E34A-8284-B6B1E969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649" y="3471472"/>
              <a:ext cx="1610999" cy="44958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4170B8-1AF9-8B4F-979C-58FA1BF606FE}"/>
              </a:ext>
            </a:extLst>
          </p:cNvPr>
          <p:cNvGrpSpPr/>
          <p:nvPr/>
        </p:nvGrpSpPr>
        <p:grpSpPr>
          <a:xfrm>
            <a:off x="3254461" y="4088728"/>
            <a:ext cx="5098385" cy="1800159"/>
            <a:chOff x="3254461" y="4088728"/>
            <a:chExt cx="5098385" cy="1800159"/>
          </a:xfr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57822B5-22B9-9E4C-AFE2-87FF5B94C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83874" y="4088728"/>
              <a:ext cx="1266245" cy="508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6C5004-8E90-174B-97B5-C945448C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83819" y="4737360"/>
              <a:ext cx="1369970" cy="41198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AE5D9F-C73B-7049-AA12-B9954E63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76388" y="5543412"/>
              <a:ext cx="1597262" cy="3454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58C48D-C263-4243-BB34-6A4DAE77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63495" y="4937455"/>
              <a:ext cx="989351" cy="50849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726E5E-F0FD-114C-A427-A12FE61F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62594" y="4861529"/>
              <a:ext cx="1088420" cy="51753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E0B82C6-8021-1349-B25E-EFFACCCA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500475" y="4733164"/>
              <a:ext cx="896271" cy="5791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F8692A-64E9-F647-BC37-3626321E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254461" y="5436686"/>
              <a:ext cx="927100" cy="304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C5AE8B-27C4-1B42-83DC-6CAF2D4E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53474" y="5439588"/>
              <a:ext cx="1471020" cy="31388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A9423B1-1CB4-324D-BEFC-3B2EF5158784}"/>
              </a:ext>
            </a:extLst>
          </p:cNvPr>
          <p:cNvGrpSpPr/>
          <p:nvPr/>
        </p:nvGrpSpPr>
        <p:grpSpPr>
          <a:xfrm>
            <a:off x="465743" y="1030860"/>
            <a:ext cx="5395766" cy="1276630"/>
            <a:chOff x="465743" y="1030860"/>
            <a:chExt cx="5395766" cy="1276630"/>
          </a:xfr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0D5FA3F-0289-324F-957C-5668CDF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956645" y="1685187"/>
              <a:ext cx="2349194" cy="62230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1FFAB8D-41A3-A94B-8C94-62E11207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65743" y="1030860"/>
              <a:ext cx="2142064" cy="45844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C74C54-E33C-834E-B4A8-7568A974A75E}"/>
                </a:ext>
              </a:extLst>
            </p:cNvPr>
            <p:cNvSpPr txBox="1"/>
            <p:nvPr/>
          </p:nvSpPr>
          <p:spPr>
            <a:xfrm>
              <a:off x="3052022" y="1073155"/>
              <a:ext cx="2809487" cy="369332"/>
            </a:xfrm>
            <a:prstGeom prst="rect">
              <a:avLst/>
            </a:prstGeom>
            <a:solidFill>
              <a:srgbClr val="8BC3B5"/>
            </a:solidFill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UniProt Website Rest API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F4C019-CBB0-3048-91C1-9A101A1877D6}"/>
                </a:ext>
              </a:extLst>
            </p:cNvPr>
            <p:cNvSpPr txBox="1"/>
            <p:nvPr/>
          </p:nvSpPr>
          <p:spPr>
            <a:xfrm>
              <a:off x="506418" y="1740847"/>
              <a:ext cx="2351926" cy="369332"/>
            </a:xfrm>
            <a:prstGeom prst="rect">
              <a:avLst/>
            </a:prstGeom>
            <a:solidFill>
              <a:srgbClr val="8BC3B5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UniProt SPARQL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321710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 bwMode="auto">
          <a:xfrm>
            <a:off x="416437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b="1" kern="0" dirty="0">
                <a:solidFill>
                  <a:schemeClr val="tx1"/>
                </a:solidFill>
                <a:latin typeface="+mj-lt"/>
              </a:rPr>
              <a:t>A UniProt Protein Entry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7740" y="6325486"/>
            <a:ext cx="784321" cy="418784"/>
            <a:chOff x="6267587" y="1105735"/>
            <a:chExt cx="1975118" cy="1037249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14859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3900"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0B40096-BFBC-5D45-B85C-F68F2D75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5" y="1094646"/>
            <a:ext cx="8569837" cy="47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9785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6"/>
          <p:cNvSpPr txBox="1"/>
          <p:nvPr/>
        </p:nvSpPr>
        <p:spPr>
          <a:xfrm>
            <a:off x="372629" y="1028449"/>
            <a:ext cx="8421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NeueLT Pro 45 Lt" pitchFamily="34" charset="0"/>
              </a:rPr>
              <a:t>PIs</a:t>
            </a:r>
            <a:r>
              <a:rPr lang="en-US" sz="1400" dirty="0">
                <a:latin typeface="HelveticaNeueLT Pro 45 Lt" pitchFamily="34" charset="0"/>
              </a:rPr>
              <a:t>: </a:t>
            </a:r>
            <a:r>
              <a:rPr lang="en-US" sz="1400" dirty="0">
                <a:solidFill>
                  <a:srgbClr val="920000"/>
                </a:solidFill>
                <a:latin typeface="HelveticaNeueLT Pro 45 Lt" pitchFamily="34" charset="0"/>
              </a:rPr>
              <a:t>Alan Bridge,</a:t>
            </a:r>
            <a:r>
              <a:rPr lang="en-US" sz="1400" dirty="0">
                <a:solidFill>
                  <a:srgbClr val="00A249"/>
                </a:solidFill>
                <a:latin typeface="HelveticaNeueLT Pro 45 Lt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HelveticaNeueLT Pro 45 Lt" pitchFamily="34" charset="0"/>
              </a:rPr>
              <a:t>Alex Bateman, </a:t>
            </a:r>
            <a:r>
              <a:rPr lang="en-US" sz="1400" dirty="0">
                <a:solidFill>
                  <a:srgbClr val="006DDB"/>
                </a:solidFill>
                <a:latin typeface="HelveticaNeueLT Pro 45 Lt" pitchFamily="34" charset="0"/>
              </a:rPr>
              <a:t>Cathy Wu </a:t>
            </a:r>
            <a:endParaRPr lang="en-US" sz="1400" dirty="0">
              <a:solidFill>
                <a:srgbClr val="920000"/>
              </a:solidFill>
              <a:latin typeface="HelveticaNeueLT Pro 45 Lt" pitchFamily="34" charset="0"/>
            </a:endParaRPr>
          </a:p>
        </p:txBody>
      </p:sp>
      <p:sp>
        <p:nvSpPr>
          <p:cNvPr id="49" name="TextBox 11"/>
          <p:cNvSpPr txBox="1"/>
          <p:nvPr/>
        </p:nvSpPr>
        <p:spPr>
          <a:xfrm>
            <a:off x="370348" y="1434959"/>
            <a:ext cx="84131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b="1" dirty="0">
                <a:latin typeface="HelveticaNeueLT Pro 45 Lt" pitchFamily="34" charset="0"/>
              </a:rPr>
              <a:t>Key staff</a:t>
            </a:r>
            <a:r>
              <a:rPr lang="en-US" sz="1300" dirty="0">
                <a:latin typeface="HelveticaNeueLT Pro 45 Lt" pitchFamily="34" charset="0"/>
              </a:rPr>
              <a:t>: </a:t>
            </a:r>
            <a:r>
              <a:rPr lang="en-US" sz="1300" dirty="0">
                <a:solidFill>
                  <a:srgbClr val="006DDB"/>
                </a:solidFill>
                <a:latin typeface="HelveticaNeueLT Pro 45 Lt" charset="0"/>
              </a:rPr>
              <a:t>Cecilia </a:t>
            </a:r>
            <a:r>
              <a:rPr lang="en-US" sz="1300" dirty="0" err="1">
                <a:solidFill>
                  <a:srgbClr val="006DDB"/>
                </a:solidFill>
                <a:latin typeface="HelveticaNeueLT Pro 45 Lt" charset="0"/>
              </a:rPr>
              <a:t>Arighi</a:t>
            </a:r>
            <a:r>
              <a:rPr lang="en-US" sz="1300" dirty="0">
                <a:solidFill>
                  <a:srgbClr val="006DDB"/>
                </a:solidFill>
                <a:latin typeface="HelveticaNeueLT Pro 45 Lt" charset="0"/>
              </a:rPr>
              <a:t> (Curation), Darren </a:t>
            </a:r>
            <a:r>
              <a:rPr lang="en-US" sz="1300" dirty="0" err="1">
                <a:solidFill>
                  <a:srgbClr val="006DDB"/>
                </a:solidFill>
                <a:latin typeface="HelveticaNeueLT Pro 45 Lt" charset="0"/>
              </a:rPr>
              <a:t>Natale</a:t>
            </a:r>
            <a:r>
              <a:rPr lang="en-US" sz="1300" dirty="0">
                <a:solidFill>
                  <a:srgbClr val="006DDB"/>
                </a:solidFill>
                <a:latin typeface="HelveticaNeueLT Pro 45 Lt" charset="0"/>
              </a:rPr>
              <a:t> (Content), </a:t>
            </a:r>
            <a:r>
              <a:rPr lang="en-US" sz="1300" dirty="0" err="1">
                <a:solidFill>
                  <a:srgbClr val="006DDB"/>
                </a:solidFill>
                <a:latin typeface="HelveticaNeueLT Pro 45 Lt" charset="0"/>
              </a:rPr>
              <a:t>Hongzhan</a:t>
            </a:r>
            <a:r>
              <a:rPr lang="en-US" sz="1300" dirty="0">
                <a:solidFill>
                  <a:srgbClr val="006DDB"/>
                </a:solidFill>
                <a:latin typeface="HelveticaNeueLT Pro 45 Lt" charset="0"/>
              </a:rPr>
              <a:t> Huang (Development), </a:t>
            </a:r>
            <a:r>
              <a:rPr lang="en-US" sz="1300" dirty="0">
                <a:solidFill>
                  <a:srgbClr val="920000"/>
                </a:solidFill>
                <a:latin typeface="HelveticaNeueLT Pro 45 Lt" charset="0"/>
              </a:rPr>
              <a:t>Manuela </a:t>
            </a:r>
            <a:r>
              <a:rPr lang="en-US" sz="1300" dirty="0" err="1">
                <a:solidFill>
                  <a:srgbClr val="920000"/>
                </a:solidFill>
                <a:latin typeface="HelveticaNeueLT Pro 45 Lt" charset="0"/>
              </a:rPr>
              <a:t>Pruess</a:t>
            </a:r>
            <a:r>
              <a:rPr lang="en-US" sz="1300" dirty="0">
                <a:solidFill>
                  <a:srgbClr val="920000"/>
                </a:solidFill>
                <a:latin typeface="HelveticaNeueLT Pro 45 Lt" charset="0"/>
              </a:rPr>
              <a:t> (Coordination), </a:t>
            </a:r>
            <a:r>
              <a:rPr lang="en-US" sz="1300" dirty="0">
                <a:solidFill>
                  <a:srgbClr val="00B050"/>
                </a:solidFill>
                <a:latin typeface="HelveticaNeueLT Pro 45 Lt" charset="0"/>
              </a:rPr>
              <a:t>Maria Martin (Development), Michele Magrane (Curation), </a:t>
            </a:r>
            <a:r>
              <a:rPr lang="en-US" sz="1300" dirty="0">
                <a:solidFill>
                  <a:srgbClr val="920000"/>
                </a:solidFill>
                <a:latin typeface="HelveticaNeueLT Pro 45 Lt" charset="0"/>
              </a:rPr>
              <a:t>Nicole </a:t>
            </a:r>
            <a:r>
              <a:rPr lang="en-US" sz="1300" dirty="0" err="1">
                <a:solidFill>
                  <a:srgbClr val="920000"/>
                </a:solidFill>
                <a:latin typeface="HelveticaNeueLT Pro 45 Lt" charset="0"/>
              </a:rPr>
              <a:t>Redaschi</a:t>
            </a:r>
            <a:r>
              <a:rPr lang="en-US" sz="1300" dirty="0">
                <a:solidFill>
                  <a:srgbClr val="920000"/>
                </a:solidFill>
                <a:latin typeface="HelveticaNeueLT Pro 45 Lt" charset="0"/>
              </a:rPr>
              <a:t> (Development), </a:t>
            </a:r>
            <a:r>
              <a:rPr lang="en-US" sz="1300" dirty="0">
                <a:solidFill>
                  <a:srgbClr val="006DDB"/>
                </a:solidFill>
                <a:latin typeface="HelveticaNeueLT Pro 45 Lt" charset="0"/>
              </a:rPr>
              <a:t>Peter McGarvey (Content), </a:t>
            </a:r>
            <a:r>
              <a:rPr lang="en-US" sz="1300" dirty="0">
                <a:solidFill>
                  <a:srgbClr val="00B050"/>
                </a:solidFill>
                <a:latin typeface="HelveticaNeueLT Pro 45 Lt" charset="0"/>
              </a:rPr>
              <a:t>Sandra Orchard (Content), </a:t>
            </a:r>
            <a:r>
              <a:rPr lang="en-US" sz="1300" dirty="0" err="1">
                <a:solidFill>
                  <a:srgbClr val="00B050"/>
                </a:solidFill>
                <a:latin typeface="HelveticaNeueLT Pro 45 Lt" charset="0"/>
              </a:rPr>
              <a:t>Shriya</a:t>
            </a:r>
            <a:r>
              <a:rPr lang="en-US" sz="1300" dirty="0">
                <a:solidFill>
                  <a:srgbClr val="00B050"/>
                </a:solidFill>
                <a:latin typeface="HelveticaNeueLT Pro 45 Lt" charset="0"/>
              </a:rPr>
              <a:t> Raj (Coordination), </a:t>
            </a:r>
            <a:r>
              <a:rPr lang="en-US" sz="1300" dirty="0">
                <a:solidFill>
                  <a:srgbClr val="920000"/>
                </a:solidFill>
                <a:latin typeface="HelveticaNeueLT Pro 45 Lt" charset="0"/>
              </a:rPr>
              <a:t>Sylvain </a:t>
            </a:r>
            <a:r>
              <a:rPr lang="en-US" sz="1300" dirty="0" err="1">
                <a:solidFill>
                  <a:srgbClr val="920000"/>
                </a:solidFill>
                <a:latin typeface="HelveticaNeueLT Pro 45 Lt" charset="0"/>
              </a:rPr>
              <a:t>Poux</a:t>
            </a:r>
            <a:r>
              <a:rPr lang="en-US" sz="1300" dirty="0">
                <a:solidFill>
                  <a:srgbClr val="920000"/>
                </a:solidFill>
                <a:latin typeface="HelveticaNeueLT Pro 45 Lt" charset="0"/>
              </a:rPr>
              <a:t> (Curation)</a:t>
            </a:r>
          </a:p>
        </p:txBody>
      </p:sp>
      <p:sp>
        <p:nvSpPr>
          <p:cNvPr id="50" name="TextBox 7"/>
          <p:cNvSpPr txBox="1"/>
          <p:nvPr/>
        </p:nvSpPr>
        <p:spPr>
          <a:xfrm>
            <a:off x="367426" y="2248800"/>
            <a:ext cx="8399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HelveticaNeueLT Pro 45 Lt" pitchFamily="34" charset="0"/>
              </a:rPr>
              <a:t>Content/Curation:</a:t>
            </a:r>
            <a:r>
              <a:rPr lang="en-US" sz="1200" dirty="0">
                <a:latin typeface="HelveticaNeueLT Pro 45 Lt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Alistair MacDougall,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Andre Stutz, Andrea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Auchincloss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Anne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Estreicher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Anne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Morgat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Arnaud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Gos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C. R.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Vinayaka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Catherine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Rivoire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Chantal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Hulo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Christian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Sigrist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Cristina Casals Casas, Damien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Lieberherr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Elena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Speretta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Elisabeth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Coudert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Emma Hatton-Ellis,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Emmanuel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Boutet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Florence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Jungo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George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Georghiou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Ghislaine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Argoud-Puy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Guillaume Keller,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Hema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Bye-A-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Jee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Ivo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Pedruzzi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John S.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Garavelli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, Karen Ross,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Kate Warner, 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Kati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Laiho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Klemens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Pichler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Kristian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Axelsen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Lai-Su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Yeh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Lionel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Breuza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Livia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Famiglietti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Lucila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Aimo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Marc Feuermann, Michael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Tognolli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Nadine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Gruaz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Nevila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Hyka-Nouspikel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Nidhi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Tyagi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Patrick Masson,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Penelope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Garmiri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Philippe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Lemercier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Qinghua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 Wang,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Ramona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Britto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Rossana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Zaru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Sandrine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Pilbout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Shyamala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Sundaram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Ursula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Hinz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Yvonne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Lussi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</a:p>
        </p:txBody>
      </p:sp>
      <p:sp>
        <p:nvSpPr>
          <p:cNvPr id="51" name="TextBox 9"/>
          <p:cNvSpPr txBox="1"/>
          <p:nvPr/>
        </p:nvSpPr>
        <p:spPr>
          <a:xfrm>
            <a:off x="367296" y="3905067"/>
            <a:ext cx="8413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HelveticaNeueLT Pro 45 Lt" pitchFamily="34" charset="0"/>
              </a:rPr>
              <a:t>Development:</a:t>
            </a:r>
            <a:r>
              <a:rPr lang="en-US" sz="1200" dirty="0">
                <a:latin typeface="HelveticaNeueLT Pro 45 Lt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Alan Da Silva,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Alexandr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Ignatchenko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Andrew Nightingale,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Arnaud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Kerhornou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Beatrice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Cuche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Benoit Bely,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Borisas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Bursteinas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Chuming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 Chen,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Delphine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Baratin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Dushyanth Jyothi,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Edouard De Castro,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Edward Turner,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Elisabeth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Gasteiger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Emanuele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Alpi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Guoying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Qi, Hermann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Zellner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Jerven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Bolleman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Jian Zhang,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Jie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Luo, Joseph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Onwubiko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Leonardo Gonzales, 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Leslie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Arminski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Leyla Garcia Castro, Mark Bingley, Mahdi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Mahmoudy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Monica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Pozzato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Parit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 Bansal,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Preethi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Vasudev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Rabie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Saidi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Rizwan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Ishtiaq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Sangya Pundir,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Sebastien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Gehant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Teresa Batista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Neto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Thierry </a:t>
            </a:r>
            <a:r>
              <a:rPr lang="en-US" sz="1200" dirty="0" err="1">
                <a:solidFill>
                  <a:srgbClr val="920000"/>
                </a:solidFill>
                <a:latin typeface="HelveticaNeueLT Pro 45 Lt" charset="0"/>
              </a:rPr>
              <a:t>Lombardot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Tony Sawford, Tony Wardell,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Tunca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Dogan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Vicente Lara,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Vishal Joshi, Vladimir </a:t>
            </a:r>
            <a:r>
              <a:rPr lang="en-US" sz="1200" dirty="0" err="1">
                <a:solidFill>
                  <a:srgbClr val="00B050"/>
                </a:solidFill>
                <a:latin typeface="HelveticaNeueLT Pro 45 Lt" charset="0"/>
              </a:rPr>
              <a:t>Volynkin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, </a:t>
            </a:r>
            <a:r>
              <a:rPr lang="en-US" sz="1200" dirty="0">
                <a:solidFill>
                  <a:srgbClr val="920000"/>
                </a:solidFill>
                <a:latin typeface="HelveticaNeueLT Pro 45 Lt" charset="0"/>
              </a:rPr>
              <a:t>Xavier Martin, </a:t>
            </a:r>
            <a:r>
              <a:rPr lang="en-US" sz="1200" dirty="0">
                <a:solidFill>
                  <a:srgbClr val="00B050"/>
                </a:solidFill>
                <a:latin typeface="HelveticaNeueLT Pro 45 Lt" charset="0"/>
              </a:rPr>
              <a:t>Xavier Watkins,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Yongxing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 Chen, </a:t>
            </a:r>
            <a:r>
              <a:rPr lang="en-US" sz="1200" dirty="0" err="1">
                <a:solidFill>
                  <a:srgbClr val="006DDB"/>
                </a:solidFill>
                <a:latin typeface="HelveticaNeueLT Pro 45 Lt" charset="0"/>
              </a:rPr>
              <a:t>Yuqi</a:t>
            </a:r>
            <a:r>
              <a:rPr lang="en-US" sz="1200" dirty="0">
                <a:solidFill>
                  <a:srgbClr val="006DDB"/>
                </a:solidFill>
                <a:latin typeface="HelveticaNeueLT Pro 45 Lt" charset="0"/>
              </a:rPr>
              <a:t> Wang</a:t>
            </a:r>
            <a:endParaRPr lang="en-US" sz="1200" dirty="0">
              <a:solidFill>
                <a:srgbClr val="006DDB"/>
              </a:solidFill>
              <a:latin typeface="HelveticaNeueLT Pro 45 Lt" pitchFamily="34" charset="0"/>
            </a:endParaRPr>
          </a:p>
        </p:txBody>
      </p:sp>
      <p:sp>
        <p:nvSpPr>
          <p:cNvPr id="52" name="TextBox 10"/>
          <p:cNvSpPr txBox="1"/>
          <p:nvPr/>
        </p:nvSpPr>
        <p:spPr>
          <a:xfrm>
            <a:off x="276045" y="5774007"/>
            <a:ext cx="291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HelveticaNeueLT Pro 45 Lt" pitchFamily="34" charset="0"/>
              </a:rPr>
              <a:t>European Bioinformatics Institute (EMBL-EBI), </a:t>
            </a:r>
            <a:r>
              <a:rPr lang="en-US" sz="1200" b="1" dirty="0" err="1">
                <a:solidFill>
                  <a:srgbClr val="00B050"/>
                </a:solidFill>
                <a:latin typeface="HelveticaNeueLT Pro 45 Lt" pitchFamily="34" charset="0"/>
              </a:rPr>
              <a:t>Hinxton</a:t>
            </a:r>
            <a:r>
              <a:rPr lang="en-US" sz="1200" b="1" dirty="0">
                <a:solidFill>
                  <a:srgbClr val="00B050"/>
                </a:solidFill>
                <a:latin typeface="HelveticaNeueLT Pro 45 Lt" pitchFamily="34" charset="0"/>
              </a:rPr>
              <a:t>, Cambridge, UK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98" y="5408634"/>
            <a:ext cx="1179725" cy="360000"/>
          </a:xfrm>
          <a:prstGeom prst="rect">
            <a:avLst/>
          </a:prstGeom>
        </p:spPr>
      </p:pic>
      <p:sp>
        <p:nvSpPr>
          <p:cNvPr id="56" name="TextBox 10"/>
          <p:cNvSpPr txBox="1"/>
          <p:nvPr/>
        </p:nvSpPr>
        <p:spPr>
          <a:xfrm>
            <a:off x="5851103" y="5765381"/>
            <a:ext cx="2920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920000"/>
                </a:solidFill>
                <a:latin typeface="HelveticaNeueLT Pro 45 Lt" pitchFamily="34" charset="0"/>
              </a:rPr>
              <a:t>SIB Swiss Institute of Bioinformatics (SIB), Geneva, Switzerland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95" y="5356017"/>
            <a:ext cx="517356" cy="396000"/>
          </a:xfrm>
          <a:prstGeom prst="rect">
            <a:avLst/>
          </a:prstGeom>
        </p:spPr>
      </p:pic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358775" y="375908"/>
            <a:ext cx="8421688" cy="521843"/>
          </a:xfrm>
        </p:spPr>
        <p:txBody>
          <a:bodyPr/>
          <a:lstStyle/>
          <a:p>
            <a:pPr algn="ctr"/>
            <a:r>
              <a:rPr lang="en-US" dirty="0"/>
              <a:t>         </a:t>
            </a:r>
            <a:r>
              <a:rPr lang="en-US" dirty="0" err="1">
                <a:solidFill>
                  <a:schemeClr val="tx1"/>
                </a:solidFill>
              </a:rPr>
              <a:t>UniProt</a:t>
            </a:r>
            <a:r>
              <a:rPr lang="en-US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888" y="404055"/>
            <a:ext cx="867154" cy="396000"/>
          </a:xfrm>
          <a:prstGeom prst="rect">
            <a:avLst/>
          </a:prstGeom>
        </p:spPr>
      </p:pic>
      <p:sp>
        <p:nvSpPr>
          <p:cNvPr id="60" name="TextBox 10"/>
          <p:cNvSpPr txBox="1"/>
          <p:nvPr/>
        </p:nvSpPr>
        <p:spPr>
          <a:xfrm>
            <a:off x="3123413" y="5767180"/>
            <a:ext cx="28462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6DDB"/>
                </a:solidFill>
                <a:latin typeface="HelveticaNeueLT Pro 45 Lt" pitchFamily="34" charset="0"/>
              </a:rPr>
              <a:t>Protein Information Resource (PIR), Washington DC and Delaware, USA</a:t>
            </a:r>
            <a:endParaRPr lang="en-US" sz="1200" b="1" dirty="0">
              <a:solidFill>
                <a:srgbClr val="920000"/>
              </a:solidFill>
              <a:latin typeface="HelveticaNeueLT Pro 45 Lt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366" y="5342222"/>
            <a:ext cx="446398" cy="396000"/>
          </a:xfrm>
          <a:prstGeom prst="rect">
            <a:avLst/>
          </a:prstGeom>
          <a:solidFill>
            <a:schemeClr val="accent3"/>
          </a:solidFill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53E45F-FE88-EA4E-86EA-9955153C3AD6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75A1251-EA70-9A40-8EC0-475417864BDD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7972DB-7EBB-0B41-A5A9-D6E2B150A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1639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</a:rPr>
              <a:t>The two types of UniProtKB entries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8" y="2919357"/>
            <a:ext cx="2813782" cy="2560052"/>
          </a:xfrm>
        </p:spPr>
        <p:txBody>
          <a:bodyPr/>
          <a:lstStyle/>
          <a:p>
            <a:pPr marL="0" indent="0" algn="ctr">
              <a:buNone/>
            </a:pPr>
            <a:r>
              <a:rPr lang="en-GB" sz="1800" b="1" dirty="0" err="1">
                <a:latin typeface="+mn-lt"/>
              </a:rPr>
              <a:t>UniProtKB</a:t>
            </a:r>
            <a:r>
              <a:rPr lang="en-GB" sz="1800" b="1" dirty="0">
                <a:latin typeface="+mn-lt"/>
              </a:rPr>
              <a:t>- </a:t>
            </a:r>
            <a:r>
              <a:rPr lang="en-GB" sz="1800" b="1" dirty="0" err="1">
                <a:latin typeface="+mn-lt"/>
              </a:rPr>
              <a:t>SwissProt</a:t>
            </a:r>
            <a:endParaRPr lang="en-GB" sz="1800" b="1" dirty="0">
              <a:latin typeface="+mn-lt"/>
            </a:endParaRPr>
          </a:p>
          <a:p>
            <a:pPr marL="0" indent="0" algn="ctr">
              <a:buNone/>
            </a:pPr>
            <a:r>
              <a:rPr lang="en-GB" sz="1800" b="1" dirty="0">
                <a:latin typeface="+mn-lt"/>
              </a:rPr>
              <a:t>(Reviewed)</a:t>
            </a:r>
          </a:p>
          <a:p>
            <a:endParaRPr lang="en-GB" sz="1350" dirty="0"/>
          </a:p>
          <a:p>
            <a:pPr>
              <a:buClr>
                <a:schemeClr val="tx1"/>
              </a:buClr>
            </a:pPr>
            <a:r>
              <a:rPr lang="en-GB" sz="1350" dirty="0">
                <a:latin typeface="+mn-lt"/>
              </a:rPr>
              <a:t>Manually curated</a:t>
            </a:r>
          </a:p>
          <a:p>
            <a:pPr>
              <a:buClr>
                <a:schemeClr val="tx1"/>
              </a:buClr>
            </a:pPr>
            <a:r>
              <a:rPr lang="en-GB" sz="1350" dirty="0">
                <a:latin typeface="+mn-lt"/>
              </a:rPr>
              <a:t>Non-redundant</a:t>
            </a:r>
          </a:p>
          <a:p>
            <a:pPr>
              <a:buClr>
                <a:schemeClr val="tx1"/>
              </a:buClr>
            </a:pPr>
            <a:r>
              <a:rPr lang="en-GB" sz="1350" dirty="0">
                <a:latin typeface="+mn-lt"/>
              </a:rPr>
              <a:t>1 Entry Per Protein</a:t>
            </a:r>
          </a:p>
          <a:p>
            <a:pPr>
              <a:buClr>
                <a:schemeClr val="tx1"/>
              </a:buClr>
            </a:pPr>
            <a:r>
              <a:rPr lang="en-GB" sz="1350" dirty="0">
                <a:latin typeface="+mn-lt"/>
              </a:rPr>
              <a:t>High-Quality</a:t>
            </a:r>
          </a:p>
          <a:p>
            <a:pPr>
              <a:buClr>
                <a:schemeClr val="tx1"/>
              </a:buClr>
            </a:pPr>
            <a:r>
              <a:rPr lang="en-GB" sz="1350" dirty="0">
                <a:latin typeface="+mn-lt"/>
              </a:rPr>
              <a:t>Roughly half million entries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88" y="1646290"/>
            <a:ext cx="1390862" cy="125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 r="65012" b="23927"/>
          <a:stretch/>
        </p:blipFill>
        <p:spPr bwMode="auto">
          <a:xfrm>
            <a:off x="5162891" y="1570229"/>
            <a:ext cx="1099117" cy="12961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>
            <a:off x="4338374" y="1748597"/>
            <a:ext cx="7536" cy="36153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474423" y="2879902"/>
            <a:ext cx="3226210" cy="255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accent1"/>
              </a:buClr>
              <a:buSzPct val="120000"/>
            </a:pPr>
            <a:r>
              <a:rPr lang="en-GB" b="1" dirty="0" err="1">
                <a:cs typeface="HelveticaNeueLT Pro 45 Lt"/>
              </a:rPr>
              <a:t>UniProtKB</a:t>
            </a:r>
            <a:r>
              <a:rPr lang="en-GB" b="1" dirty="0">
                <a:cs typeface="HelveticaNeueLT Pro 45 Lt"/>
              </a:rPr>
              <a:t>- </a:t>
            </a:r>
            <a:r>
              <a:rPr lang="en-GB" b="1" dirty="0" err="1">
                <a:cs typeface="HelveticaNeueLT Pro 45 Lt"/>
              </a:rPr>
              <a:t>TrEMBL</a:t>
            </a:r>
            <a:endParaRPr lang="en-GB" b="1" dirty="0">
              <a:cs typeface="HelveticaNeueLT Pro 45 Lt"/>
            </a:endParaRPr>
          </a:p>
          <a:p>
            <a:pPr algn="ctr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accent1"/>
              </a:buClr>
              <a:buSzPct val="120000"/>
            </a:pPr>
            <a:r>
              <a:rPr lang="en-GB" b="1" dirty="0">
                <a:cs typeface="HelveticaNeueLT Pro 45 Lt"/>
              </a:rPr>
              <a:t>(</a:t>
            </a:r>
            <a:r>
              <a:rPr lang="en-GB" b="1" dirty="0" err="1">
                <a:cs typeface="HelveticaNeueLT Pro 45 Lt"/>
              </a:rPr>
              <a:t>Unreviewed</a:t>
            </a:r>
            <a:r>
              <a:rPr lang="en-GB" b="1" dirty="0">
                <a:cs typeface="HelveticaNeueLT Pro 45 Lt"/>
              </a:rPr>
              <a:t>)</a:t>
            </a:r>
          </a:p>
          <a:p>
            <a:pPr marL="265510" indent="-265510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accent1"/>
              </a:buClr>
              <a:buSzPct val="120000"/>
              <a:buFont typeface="Arial" charset="0"/>
              <a:buChar char="•"/>
            </a:pPr>
            <a:endParaRPr lang="en-GB" sz="1350" dirty="0">
              <a:latin typeface="HelveticaNeueLT Pro 45 Lt"/>
              <a:cs typeface="HelveticaNeueLT Pro 45 Lt"/>
            </a:endParaRPr>
          </a:p>
          <a:p>
            <a:pPr marL="265510" indent="-265510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tx1"/>
              </a:buClr>
              <a:buSzPct val="120000"/>
              <a:buFont typeface="Arial" charset="0"/>
              <a:buChar char="•"/>
            </a:pPr>
            <a:r>
              <a:rPr lang="en-GB" sz="1350" dirty="0">
                <a:cs typeface="HelveticaNeueLT Pro 45 Lt"/>
              </a:rPr>
              <a:t>Automatically Annotated</a:t>
            </a:r>
          </a:p>
          <a:p>
            <a:pPr marL="265510" indent="-265510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tx1"/>
              </a:buClr>
              <a:buSzPct val="120000"/>
              <a:buFont typeface="Arial" charset="0"/>
              <a:buChar char="•"/>
            </a:pPr>
            <a:r>
              <a:rPr lang="en-GB" sz="1350" dirty="0">
                <a:cs typeface="HelveticaNeueLT Pro 45 Lt"/>
              </a:rPr>
              <a:t>Redundant</a:t>
            </a:r>
          </a:p>
          <a:p>
            <a:pPr marL="265510" indent="-265510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tx1"/>
              </a:buClr>
              <a:buSzPct val="120000"/>
              <a:buFont typeface="Arial" charset="0"/>
              <a:buChar char="•"/>
            </a:pPr>
            <a:r>
              <a:rPr lang="en-GB" sz="1350" dirty="0">
                <a:cs typeface="HelveticaNeueLT Pro 45 Lt"/>
              </a:rPr>
              <a:t>1 Entry Per nucleotide sequence</a:t>
            </a:r>
          </a:p>
          <a:p>
            <a:pPr marL="265510" indent="-265510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tx1"/>
              </a:buClr>
              <a:buSzPct val="120000"/>
              <a:buFont typeface="Arial" charset="0"/>
              <a:buChar char="•"/>
            </a:pPr>
            <a:r>
              <a:rPr lang="en-GB" sz="1350" dirty="0">
                <a:cs typeface="HelveticaNeueLT Pro 45 Lt"/>
              </a:rPr>
              <a:t>Computationally Generated</a:t>
            </a:r>
          </a:p>
          <a:p>
            <a:pPr marL="265510" indent="-265510" defTabSz="714375" eaLnBrk="0" hangingPunct="0">
              <a:spcBef>
                <a:spcPct val="20000"/>
              </a:spcBef>
              <a:spcAft>
                <a:spcPts val="431"/>
              </a:spcAft>
              <a:buClr>
                <a:schemeClr val="tx1"/>
              </a:buClr>
              <a:buSzPct val="120000"/>
              <a:buFont typeface="Arial" charset="0"/>
              <a:buChar char="•"/>
            </a:pPr>
            <a:r>
              <a:rPr lang="en-GB" sz="1350" dirty="0">
                <a:cs typeface="HelveticaNeueLT Pro 45 Lt"/>
              </a:rPr>
              <a:t>About 120 Million Entries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7740" y="6325486"/>
            <a:ext cx="784321" cy="418784"/>
            <a:chOff x="6267587" y="1105735"/>
            <a:chExt cx="1975118" cy="1037249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14859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3900"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8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</a:rPr>
              <a:t>UniProt Resources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5233"/>
            <a:ext cx="7338391" cy="37331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F9353C-B386-C645-947B-445744070967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CD55A40-A3E3-774B-84C8-F8F43EE21372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857F5E-F72C-ED4C-8CC7-E21AE7228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E2F367-9F8A-C64E-BBCF-1DA8BA594E36}"/>
              </a:ext>
            </a:extLst>
          </p:cNvPr>
          <p:cNvGrpSpPr/>
          <p:nvPr/>
        </p:nvGrpSpPr>
        <p:grpSpPr>
          <a:xfrm>
            <a:off x="2186608" y="1024256"/>
            <a:ext cx="6122505" cy="4555069"/>
            <a:chOff x="2186608" y="1024256"/>
            <a:chExt cx="6122505" cy="4555069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52CAD5E-B18B-9A46-93F1-74FCC8B50928}"/>
                </a:ext>
              </a:extLst>
            </p:cNvPr>
            <p:cNvSpPr/>
            <p:nvPr/>
          </p:nvSpPr>
          <p:spPr bwMode="auto">
            <a:xfrm>
              <a:off x="2186608" y="1024256"/>
              <a:ext cx="6122505" cy="390939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solidFill>
                <a:srgbClr val="EBEB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Programmatic </a:t>
              </a:r>
              <a:r>
                <a:rPr lang="en-US" sz="2800" dirty="0">
                  <a:latin typeface="Arial" charset="0"/>
                </a:rPr>
                <a:t>Ac</a:t>
              </a: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cess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13AAA54-3368-1C4D-81F0-6C04DC05E466}"/>
                </a:ext>
              </a:extLst>
            </p:cNvPr>
            <p:cNvSpPr/>
            <p:nvPr/>
          </p:nvSpPr>
          <p:spPr bwMode="auto">
            <a:xfrm>
              <a:off x="2186608" y="5188386"/>
              <a:ext cx="6122502" cy="390939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solidFill>
                <a:srgbClr val="EBEB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39DA35D-114B-184D-954B-9BAD343BCA03}"/>
                </a:ext>
              </a:extLst>
            </p:cNvPr>
            <p:cNvSpPr/>
            <p:nvPr/>
          </p:nvSpPr>
          <p:spPr bwMode="auto">
            <a:xfrm rot="5400000">
              <a:off x="6227043" y="3106322"/>
              <a:ext cx="3773193" cy="390939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solidFill>
                <a:srgbClr val="EBEB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61440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7740" y="6325486"/>
            <a:ext cx="784321" cy="418784"/>
            <a:chOff x="6267587" y="1105735"/>
            <a:chExt cx="1975118" cy="1037249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14859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3900"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0" y="313509"/>
            <a:ext cx="8633736" cy="5487851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8E1556CE-C89D-594A-9F20-6EABD5993F8D}"/>
              </a:ext>
            </a:extLst>
          </p:cNvPr>
          <p:cNvSpPr/>
          <p:nvPr/>
        </p:nvSpPr>
        <p:spPr bwMode="auto">
          <a:xfrm>
            <a:off x="2648811" y="2020167"/>
            <a:ext cx="3238264" cy="907990"/>
          </a:xfrm>
          <a:prstGeom prst="wedgeRectCallout">
            <a:avLst>
              <a:gd name="adj1" fmla="val -88122"/>
              <a:gd name="adj2" fmla="val -2377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high quality expert </a:t>
            </a:r>
            <a:r>
              <a:rPr lang="en-GB" sz="1350" dirty="0" err="1">
                <a:latin typeface="HelveticaNeueLT Pro 45 Lt" panose="020B0403020202020204" pitchFamily="34" charset="0"/>
              </a:rPr>
              <a:t>curation</a:t>
            </a:r>
            <a:r>
              <a:rPr lang="en-GB" sz="1350" dirty="0">
                <a:latin typeface="HelveticaNeueLT Pro 45 Lt" panose="020B0403020202020204" pitchFamily="34" charset="0"/>
              </a:rPr>
              <a:t>	      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non-redundant (1 entry/gene/species)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cross-references in every entry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~0.55 million entries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6A63A2-4D67-0341-9CAC-7781EEF8739B}"/>
              </a:ext>
            </a:extLst>
          </p:cNvPr>
          <p:cNvSpPr/>
          <p:nvPr/>
        </p:nvSpPr>
        <p:spPr bwMode="auto">
          <a:xfrm>
            <a:off x="2648811" y="3690538"/>
            <a:ext cx="3247904" cy="1137248"/>
          </a:xfrm>
          <a:prstGeom prst="wedgeRectCallout">
            <a:avLst>
              <a:gd name="adj1" fmla="val -86517"/>
              <a:gd name="adj2" fmla="val -87713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expert-led automatic annotation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sequence redundancy allowed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computationally generated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cross-references in every entry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>
                <a:latin typeface="HelveticaNeueLT Pro 45 Lt" panose="020B0403020202020204" pitchFamily="34" charset="0"/>
              </a:rPr>
              <a:t>millions of entries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F46C93EB-BE8B-B441-A7B6-B585D63E0B30}"/>
              </a:ext>
            </a:extLst>
          </p:cNvPr>
          <p:cNvSpPr/>
          <p:nvPr/>
        </p:nvSpPr>
        <p:spPr bwMode="auto">
          <a:xfrm>
            <a:off x="4390606" y="970089"/>
            <a:ext cx="2396274" cy="668887"/>
          </a:xfrm>
          <a:prstGeom prst="wedgeRectCallout">
            <a:avLst>
              <a:gd name="adj1" fmla="val -119647"/>
              <a:gd name="adj2" fmla="val -10333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‘Google like’ search bar. 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17A8D864-54F7-6C47-BF8A-B92BC7EF92A9}"/>
              </a:ext>
            </a:extLst>
          </p:cNvPr>
          <p:cNvSpPr/>
          <p:nvPr/>
        </p:nvSpPr>
        <p:spPr bwMode="auto">
          <a:xfrm>
            <a:off x="6991716" y="1304532"/>
            <a:ext cx="1889760" cy="751727"/>
          </a:xfrm>
          <a:prstGeom prst="wedgeRectCallout">
            <a:avLst>
              <a:gd name="adj1" fmla="val 15077"/>
              <a:gd name="adj2" fmla="val -1467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Advanced search option.</a:t>
            </a:r>
          </a:p>
        </p:txBody>
      </p:sp>
    </p:spTree>
    <p:extLst>
      <p:ext uri="{BB962C8B-B14F-4D97-AF65-F5344CB8AC3E}">
        <p14:creationId xmlns:p14="http://schemas.microsoft.com/office/powerpoint/2010/main" val="218533925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8949405-84F1-8543-B0E1-47462110746B}"/>
              </a:ext>
            </a:extLst>
          </p:cNvPr>
          <p:cNvSpPr txBox="1"/>
          <p:nvPr/>
        </p:nvSpPr>
        <p:spPr>
          <a:xfrm>
            <a:off x="6303168" y="4506327"/>
            <a:ext cx="26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 Annotation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66A5C1-AA4C-5848-84FD-9B395EAD8A78}"/>
              </a:ext>
            </a:extLst>
          </p:cNvPr>
          <p:cNvSpPr txBox="1"/>
          <p:nvPr/>
        </p:nvSpPr>
        <p:spPr>
          <a:xfrm>
            <a:off x="82827" y="2356007"/>
            <a:ext cx="282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Computational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2EA06-1B7D-A84C-B765-C11FB889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5814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UniProt </a:t>
            </a:r>
            <a:r>
              <a:rPr lang="mr-IN" b="1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the protein hub</a:t>
            </a: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3E28F-374A-C747-9BB1-9F287C41F43C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B97F157-46E8-074C-B4C2-1F8E6F736AEC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16346A-1F39-2941-9519-40BE8880A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7AE99-3185-E94E-BC3B-E57020C2A1C6}"/>
              </a:ext>
            </a:extLst>
          </p:cNvPr>
          <p:cNvGrpSpPr/>
          <p:nvPr/>
        </p:nvGrpSpPr>
        <p:grpSpPr>
          <a:xfrm>
            <a:off x="3940865" y="2637182"/>
            <a:ext cx="1364974" cy="1258956"/>
            <a:chOff x="3927613" y="2637182"/>
            <a:chExt cx="1364974" cy="12589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985C33-6BC8-9F4F-9D09-BCF00A1628A7}"/>
                </a:ext>
              </a:extLst>
            </p:cNvPr>
            <p:cNvSpPr/>
            <p:nvPr/>
          </p:nvSpPr>
          <p:spPr bwMode="auto">
            <a:xfrm>
              <a:off x="3927613" y="2637182"/>
              <a:ext cx="1364974" cy="1258956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C9CA19-3A3F-F544-A27E-24B1433583D5}"/>
                </a:ext>
              </a:extLst>
            </p:cNvPr>
            <p:cNvGrpSpPr/>
            <p:nvPr/>
          </p:nvGrpSpPr>
          <p:grpSpPr>
            <a:xfrm>
              <a:off x="4087219" y="2987471"/>
              <a:ext cx="1045761" cy="558378"/>
              <a:chOff x="6267587" y="1105735"/>
              <a:chExt cx="1975118" cy="1037249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A5DA739-63A6-514A-BED3-6ACA508EAA53}"/>
                  </a:ext>
                </a:extLst>
              </p:cNvPr>
              <p:cNvSpPr/>
              <p:nvPr/>
            </p:nvSpPr>
            <p:spPr bwMode="auto">
              <a:xfrm>
                <a:off x="6267587" y="1105735"/>
                <a:ext cx="1975118" cy="1037249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981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99F7BFA-5C05-0C4C-9BD3-546661CB3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9698" r="7615" b="20566"/>
              <a:stretch/>
            </p:blipFill>
            <p:spPr>
              <a:xfrm>
                <a:off x="6305654" y="1174704"/>
                <a:ext cx="1848927" cy="902964"/>
              </a:xfrm>
              <a:prstGeom prst="rect">
                <a:avLst/>
              </a:prstGeom>
            </p:spPr>
          </p:pic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2734-933A-D443-AC76-EC9FA3AC0248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 flipV="1">
            <a:off x="2762522" y="2698764"/>
            <a:ext cx="1178343" cy="5678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024B25-BCC2-334F-BCEF-89F77729168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339" y="2712016"/>
            <a:ext cx="257693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397C7-3715-D546-94A1-D26D8EDFFD14}"/>
              </a:ext>
            </a:extLst>
          </p:cNvPr>
          <p:cNvCxnSpPr>
            <a:stCxn id="7" idx="7"/>
          </p:cNvCxnSpPr>
          <p:nvPr/>
        </p:nvCxnSpPr>
        <p:spPr bwMode="auto">
          <a:xfrm flipV="1">
            <a:off x="5105943" y="1762539"/>
            <a:ext cx="1347866" cy="10590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D160C-41DB-F94D-AE6F-438902AA1012}"/>
              </a:ext>
            </a:extLst>
          </p:cNvPr>
          <p:cNvCxnSpPr>
            <a:cxnSpLocks/>
          </p:cNvCxnSpPr>
          <p:nvPr/>
        </p:nvCxnSpPr>
        <p:spPr bwMode="auto">
          <a:xfrm flipH="1">
            <a:off x="6440557" y="1762539"/>
            <a:ext cx="1316983" cy="6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44CE28-65AE-BC49-8E45-0935480BB9A6}"/>
              </a:ext>
            </a:extLst>
          </p:cNvPr>
          <p:cNvSpPr txBox="1"/>
          <p:nvPr/>
        </p:nvSpPr>
        <p:spPr>
          <a:xfrm>
            <a:off x="6361045" y="141942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BC315E-FEEA-9445-B7E7-82BE1847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03" y="2158440"/>
            <a:ext cx="1186194" cy="351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82D7F9-8E75-8042-8830-DB2B0AB0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041" y="1942723"/>
            <a:ext cx="1063612" cy="378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E3C731-6A23-634D-9142-E68B330C1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393" y="3116617"/>
            <a:ext cx="2007704" cy="364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2F9721-C39D-204F-A476-2AF3A2024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040" y="3358103"/>
            <a:ext cx="857613" cy="3898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A50223B-52CC-4E41-88AF-BA336CD96546}"/>
              </a:ext>
            </a:extLst>
          </p:cNvPr>
          <p:cNvGrpSpPr/>
          <p:nvPr/>
        </p:nvGrpSpPr>
        <p:grpSpPr>
          <a:xfrm>
            <a:off x="5790901" y="2594365"/>
            <a:ext cx="1653146" cy="461664"/>
            <a:chOff x="5849417" y="3862110"/>
            <a:chExt cx="1777334" cy="59762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FBBC04-EF6C-D74D-AAE9-BB11938C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9417" y="3896138"/>
              <a:ext cx="1777334" cy="52350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862FF2-D8D7-C049-B987-6AB7864DBD07}"/>
                </a:ext>
              </a:extLst>
            </p:cNvPr>
            <p:cNvSpPr txBox="1"/>
            <p:nvPr/>
          </p:nvSpPr>
          <p:spPr>
            <a:xfrm>
              <a:off x="5862669" y="3862110"/>
              <a:ext cx="1339445" cy="597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RefSeq</a:t>
              </a:r>
              <a:endParaRPr lang="en-US" sz="2400" b="1" dirty="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C3A0D7-ECC5-F143-9400-179B036D989C}"/>
              </a:ext>
            </a:extLst>
          </p:cNvPr>
          <p:cNvCxnSpPr>
            <a:cxnSpLocks/>
            <a:stCxn id="7" idx="5"/>
          </p:cNvCxnSpPr>
          <p:nvPr/>
        </p:nvCxnSpPr>
        <p:spPr bwMode="auto">
          <a:xfrm>
            <a:off x="5105943" y="3711768"/>
            <a:ext cx="1313876" cy="1123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C008D1-A3A6-214A-A71C-5558B67FE09F}"/>
              </a:ext>
            </a:extLst>
          </p:cNvPr>
          <p:cNvCxnSpPr>
            <a:cxnSpLocks/>
          </p:cNvCxnSpPr>
          <p:nvPr/>
        </p:nvCxnSpPr>
        <p:spPr bwMode="auto">
          <a:xfrm>
            <a:off x="6406567" y="4835625"/>
            <a:ext cx="252206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45D918A-B6D1-EC42-83D7-EE5982248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789" y="3513029"/>
            <a:ext cx="998911" cy="67059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49AE23D-4E79-DD49-9FD0-1C585AD224E3}"/>
              </a:ext>
            </a:extLst>
          </p:cNvPr>
          <p:cNvGrpSpPr/>
          <p:nvPr/>
        </p:nvGrpSpPr>
        <p:grpSpPr>
          <a:xfrm>
            <a:off x="7760246" y="2393873"/>
            <a:ext cx="907621" cy="886148"/>
            <a:chOff x="4953552" y="4598505"/>
            <a:chExt cx="907621" cy="88614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5E51EE-E727-B74B-9367-224B9F68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3954" y="4611204"/>
              <a:ext cx="866818" cy="54406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BF31EA-186B-DD46-9501-0D7E668F6AF7}"/>
                </a:ext>
              </a:extLst>
            </p:cNvPr>
            <p:cNvSpPr/>
            <p:nvPr/>
          </p:nvSpPr>
          <p:spPr bwMode="auto">
            <a:xfrm>
              <a:off x="4973954" y="4598505"/>
              <a:ext cx="866818" cy="86801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E1912E-5FC8-9646-8F92-FD4FDCC1F652}"/>
                </a:ext>
              </a:extLst>
            </p:cNvPr>
            <p:cNvSpPr txBox="1"/>
            <p:nvPr/>
          </p:nvSpPr>
          <p:spPr>
            <a:xfrm>
              <a:off x="4953552" y="5084543"/>
              <a:ext cx="907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Variation/</a:t>
              </a:r>
            </a:p>
            <a:p>
              <a:pPr algn="ctr"/>
              <a:r>
                <a:rPr lang="en-US" sz="1000" dirty="0"/>
                <a:t>Mutagenesis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23261A5-C1FF-4345-AE66-970C94A8936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2762522" y="3711768"/>
            <a:ext cx="1378239" cy="19601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EE2745-6ACC-F74A-B86B-F066924767C2}"/>
              </a:ext>
            </a:extLst>
          </p:cNvPr>
          <p:cNvCxnSpPr/>
          <p:nvPr/>
        </p:nvCxnSpPr>
        <p:spPr bwMode="auto">
          <a:xfrm flipH="1">
            <a:off x="821636" y="5671930"/>
            <a:ext cx="18882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0451684-4F7B-F248-B82C-6C2FD5E78AED}"/>
              </a:ext>
            </a:extLst>
          </p:cNvPr>
          <p:cNvSpPr txBox="1"/>
          <p:nvPr/>
        </p:nvSpPr>
        <p:spPr>
          <a:xfrm>
            <a:off x="745271" y="5320179"/>
            <a:ext cx="21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Systems Biology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67FAF3F-68BB-154B-8447-17A4F3ABA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713" y="3813237"/>
            <a:ext cx="902608" cy="7047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EAE597-B2C2-8D4A-B92E-D31820E483E2}"/>
              </a:ext>
            </a:extLst>
          </p:cNvPr>
          <p:cNvGrpSpPr/>
          <p:nvPr/>
        </p:nvGrpSpPr>
        <p:grpSpPr>
          <a:xfrm>
            <a:off x="190806" y="1030860"/>
            <a:ext cx="8162040" cy="4858027"/>
            <a:chOff x="190806" y="1030860"/>
            <a:chExt cx="8162040" cy="485802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0D5FA3F-0289-324F-957C-5668CDF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56645" y="1685187"/>
              <a:ext cx="2349194" cy="62230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27FB439-83BF-0343-BFBF-CF53DB03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36775" y="4717874"/>
              <a:ext cx="1254269" cy="572122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17F150C-094D-4D4E-912C-0CBC07DA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0806" y="4670797"/>
              <a:ext cx="848940" cy="6493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9D1462A-7AF0-7149-BFA7-375D4870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39373" y="3339584"/>
              <a:ext cx="1025298" cy="69594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57822B5-22B9-9E4C-AFE2-87FF5B94C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83874" y="4088728"/>
              <a:ext cx="1266245" cy="508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6C5004-8E90-174B-97B5-C945448C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83819" y="4737360"/>
              <a:ext cx="1369970" cy="4119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7CCF91-E288-4F4A-AA84-5B65733D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7778" y="2902834"/>
              <a:ext cx="2185003" cy="4534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AE5D9F-C73B-7049-AA12-B9954E63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76388" y="5543412"/>
              <a:ext cx="1597262" cy="3454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58C48D-C263-4243-BB34-6A4DAE77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63495" y="4937455"/>
              <a:ext cx="989351" cy="50849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726E5E-F0FD-114C-A427-A12FE61F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62594" y="4861529"/>
              <a:ext cx="1088420" cy="51753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E0B82C6-8021-1349-B25E-EFFACCCA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500475" y="4733164"/>
              <a:ext cx="896271" cy="57919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B7FF4-52DB-5F45-91E2-24E871BD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1146" y="4014546"/>
              <a:ext cx="1537645" cy="5577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28B312-2D09-F340-9CE2-4BF18D9F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910069" y="4217314"/>
              <a:ext cx="1450614" cy="3626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81CBF32-1FB7-E34A-8284-B6B1E969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38649" y="3471472"/>
              <a:ext cx="1610999" cy="44958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F8692A-64E9-F647-BC37-3626321E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254461" y="5436686"/>
              <a:ext cx="927100" cy="304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C5AE8B-27C4-1B42-83DC-6CAF2D4E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553474" y="5439588"/>
              <a:ext cx="1471020" cy="31388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1FFAB8D-41A3-A94B-8C94-62E11207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65743" y="1030860"/>
              <a:ext cx="2142064" cy="45844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C74C54-E33C-834E-B4A8-7568A974A75E}"/>
                </a:ext>
              </a:extLst>
            </p:cNvPr>
            <p:cNvSpPr txBox="1"/>
            <p:nvPr/>
          </p:nvSpPr>
          <p:spPr>
            <a:xfrm>
              <a:off x="3052022" y="1073155"/>
              <a:ext cx="2809487" cy="369332"/>
            </a:xfrm>
            <a:prstGeom prst="rect">
              <a:avLst/>
            </a:prstGeom>
            <a:solidFill>
              <a:srgbClr val="8BC3B5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UniProt Website Rest API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F4C019-CBB0-3048-91C1-9A101A1877D6}"/>
                </a:ext>
              </a:extLst>
            </p:cNvPr>
            <p:cNvSpPr txBox="1"/>
            <p:nvPr/>
          </p:nvSpPr>
          <p:spPr>
            <a:xfrm>
              <a:off x="506418" y="1740847"/>
              <a:ext cx="2351926" cy="369332"/>
            </a:xfrm>
            <a:prstGeom prst="rect">
              <a:avLst/>
            </a:prstGeom>
            <a:solidFill>
              <a:srgbClr val="8BC3B5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UniProt SPARQL API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5ECA203-6AC7-5B41-AB23-47C715E56C42}"/>
              </a:ext>
            </a:extLst>
          </p:cNvPr>
          <p:cNvSpPr txBox="1"/>
          <p:nvPr/>
        </p:nvSpPr>
        <p:spPr>
          <a:xfrm>
            <a:off x="6365161" y="142354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3B2501-D32F-B944-952E-2EC7F6A9F3FD}"/>
              </a:ext>
            </a:extLst>
          </p:cNvPr>
          <p:cNvSpPr txBox="1"/>
          <p:nvPr/>
        </p:nvSpPr>
        <p:spPr>
          <a:xfrm>
            <a:off x="6305668" y="4508827"/>
            <a:ext cx="26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Functional Annotation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640267-5367-8744-85C0-C8ABB09195FA}"/>
              </a:ext>
            </a:extLst>
          </p:cNvPr>
          <p:cNvSpPr txBox="1"/>
          <p:nvPr/>
        </p:nvSpPr>
        <p:spPr>
          <a:xfrm>
            <a:off x="747771" y="5322679"/>
            <a:ext cx="21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Systems Biology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695FC1-F0B3-E34B-AD71-A586EC4CAA94}"/>
              </a:ext>
            </a:extLst>
          </p:cNvPr>
          <p:cNvSpPr txBox="1"/>
          <p:nvPr/>
        </p:nvSpPr>
        <p:spPr>
          <a:xfrm>
            <a:off x="85327" y="2358507"/>
            <a:ext cx="282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Computational Services</a:t>
            </a:r>
          </a:p>
        </p:txBody>
      </p:sp>
    </p:spTree>
    <p:extLst>
      <p:ext uri="{BB962C8B-B14F-4D97-AF65-F5344CB8AC3E}">
        <p14:creationId xmlns:p14="http://schemas.microsoft.com/office/powerpoint/2010/main" val="42945970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</a:rPr>
              <a:t>UniProt Resources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5233"/>
            <a:ext cx="7338391" cy="37331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F9353C-B386-C645-947B-445744070967}"/>
              </a:ext>
            </a:extLst>
          </p:cNvPr>
          <p:cNvGrpSpPr/>
          <p:nvPr/>
        </p:nvGrpSpPr>
        <p:grpSpPr>
          <a:xfrm>
            <a:off x="138932" y="6256078"/>
            <a:ext cx="1045761" cy="558378"/>
            <a:chOff x="6267587" y="1105735"/>
            <a:chExt cx="1975118" cy="103724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CD55A40-A3E3-774B-84C8-F8F43EE21372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857F5E-F72C-ED4C-8CC7-E21AE7228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E2F367-9F8A-C64E-BBCF-1DA8BA594E36}"/>
              </a:ext>
            </a:extLst>
          </p:cNvPr>
          <p:cNvGrpSpPr/>
          <p:nvPr/>
        </p:nvGrpSpPr>
        <p:grpSpPr>
          <a:xfrm>
            <a:off x="2186608" y="1024256"/>
            <a:ext cx="6122505" cy="4555069"/>
            <a:chOff x="2186608" y="1024256"/>
            <a:chExt cx="6122505" cy="4555069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52CAD5E-B18B-9A46-93F1-74FCC8B50928}"/>
                </a:ext>
              </a:extLst>
            </p:cNvPr>
            <p:cNvSpPr/>
            <p:nvPr/>
          </p:nvSpPr>
          <p:spPr bwMode="auto">
            <a:xfrm>
              <a:off x="2186608" y="1024256"/>
              <a:ext cx="6122505" cy="390939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solidFill>
                <a:srgbClr val="EBEB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Programmatic </a:t>
              </a:r>
              <a:r>
                <a:rPr lang="en-US" sz="2800" dirty="0">
                  <a:latin typeface="Arial" charset="0"/>
                </a:rPr>
                <a:t>Ac</a:t>
              </a: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cess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13AAA54-3368-1C4D-81F0-6C04DC05E466}"/>
                </a:ext>
              </a:extLst>
            </p:cNvPr>
            <p:cNvSpPr/>
            <p:nvPr/>
          </p:nvSpPr>
          <p:spPr bwMode="auto">
            <a:xfrm>
              <a:off x="2186608" y="5188386"/>
              <a:ext cx="6122502" cy="390939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solidFill>
                <a:srgbClr val="EBEB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39DA35D-114B-184D-954B-9BAD343BCA03}"/>
                </a:ext>
              </a:extLst>
            </p:cNvPr>
            <p:cNvSpPr/>
            <p:nvPr/>
          </p:nvSpPr>
          <p:spPr bwMode="auto">
            <a:xfrm rot="5400000">
              <a:off x="6227043" y="3106322"/>
              <a:ext cx="3773193" cy="390939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solidFill>
                <a:srgbClr val="EBEB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5BBA658-8F8D-044E-94F7-2BE4452D6E5B}"/>
              </a:ext>
            </a:extLst>
          </p:cNvPr>
          <p:cNvSpPr/>
          <p:nvPr/>
        </p:nvSpPr>
        <p:spPr bwMode="auto">
          <a:xfrm>
            <a:off x="790832" y="3484605"/>
            <a:ext cx="1149178" cy="15693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3870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/>
          <p:cNvSpPr/>
          <p:nvPr/>
        </p:nvSpPr>
        <p:spPr bwMode="auto">
          <a:xfrm>
            <a:off x="6364223" y="999005"/>
            <a:ext cx="2596447" cy="5171947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hangingPunct="0"/>
            <a:endParaRPr lang="en-GB" sz="5200">
              <a:solidFill>
                <a:srgbClr val="000000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latin typeface="+mj-lt"/>
              </a:rPr>
              <a:t>Sequence data flow into UniProtKB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91316" y="5438475"/>
            <a:ext cx="21229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dirty="0" err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Unreviewed</a:t>
            </a:r>
            <a:r>
              <a:rPr lang="en-GB" sz="2000" b="1" dirty="0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 (</a:t>
            </a:r>
            <a:r>
              <a:rPr lang="en-GB" sz="2000" b="1" dirty="0" err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TrEMBL</a:t>
            </a:r>
            <a:r>
              <a:rPr lang="en-GB" sz="2000" b="1" dirty="0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215" y="5555399"/>
            <a:ext cx="2040519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nucleotide seqs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(l</a:t>
            </a:r>
            <a:r>
              <a:rPr lang="en-GB" sz="1600" b="1">
                <a:solidFill>
                  <a:srgbClr val="000000"/>
                </a:solidFill>
                <a:latin typeface="HelveticaNeueLT Pro 45 Lt" pitchFamily="34" charset="0"/>
              </a:rPr>
              <a:t>arge/small scale </a:t>
            </a:r>
            <a:r>
              <a:rPr lang="en-GB" sz="1600" b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)</a:t>
            </a:r>
            <a:endParaRPr lang="en-GB" sz="1600" b="1" dirty="0">
              <a:solidFill>
                <a:srgbClr val="000000"/>
              </a:solidFill>
              <a:latin typeface="HelveticaNeueLT Pro 45 Lt" pitchFamily="34" charset="0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31757" y="5687113"/>
            <a:ext cx="21229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ENA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2403" y="2309986"/>
            <a:ext cx="9110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PDB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77105" y="3040828"/>
            <a:ext cx="14029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Ensembl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243121" y="4278867"/>
            <a:ext cx="18102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1237025" y="4748259"/>
            <a:ext cx="18102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1230929" y="5217651"/>
            <a:ext cx="181029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584028" y="2710043"/>
            <a:ext cx="21229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Reviewed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(Swiss-</a:t>
            </a:r>
            <a:r>
              <a:rPr lang="en-GB" sz="2000" b="1" dirty="0" err="1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Prot</a:t>
            </a:r>
            <a:r>
              <a:rPr lang="en-GB" sz="2000" b="1" dirty="0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)</a:t>
            </a:r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 bwMode="auto">
          <a:xfrm flipH="1" flipV="1">
            <a:off x="7662446" y="3410160"/>
            <a:ext cx="7493" cy="85118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7580669" y="3708084"/>
            <a:ext cx="14029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NeueLT Pro 45 Lt" pitchFamily="34" charset="0"/>
                <a:cs typeface="+mn-cs"/>
              </a:rPr>
              <a:t>annotation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308871" y="5077133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3308871" y="4794252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0" name="AutoShape 9"/>
          <p:cNvSpPr>
            <a:spLocks noChangeArrowheads="1"/>
          </p:cNvSpPr>
          <p:nvPr/>
        </p:nvSpPr>
        <p:spPr bwMode="auto">
          <a:xfrm>
            <a:off x="3308871" y="4511371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1" name="AutoShape 9"/>
          <p:cNvSpPr>
            <a:spLocks noChangeArrowheads="1"/>
          </p:cNvSpPr>
          <p:nvPr/>
        </p:nvSpPr>
        <p:spPr bwMode="auto">
          <a:xfrm>
            <a:off x="3308871" y="4228490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auto">
          <a:xfrm>
            <a:off x="3308871" y="3945609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3" name="AutoShape 9"/>
          <p:cNvSpPr>
            <a:spLocks noChangeArrowheads="1"/>
          </p:cNvSpPr>
          <p:nvPr/>
        </p:nvSpPr>
        <p:spPr bwMode="auto">
          <a:xfrm>
            <a:off x="3278390" y="2991352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4" name="AutoShape 9"/>
          <p:cNvSpPr>
            <a:spLocks noChangeArrowheads="1"/>
          </p:cNvSpPr>
          <p:nvPr/>
        </p:nvSpPr>
        <p:spPr bwMode="auto">
          <a:xfrm>
            <a:off x="3278390" y="2242671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9000">
                <a:schemeClr val="accent1">
                  <a:lumMod val="75000"/>
                </a:schemeClr>
              </a:gs>
              <a:gs pos="0">
                <a:srgbClr val="00B050">
                  <a:lumMod val="91000"/>
                </a:srgbClr>
              </a:gs>
              <a:gs pos="55000">
                <a:schemeClr val="accent1">
                  <a:lumMod val="75000"/>
                </a:schemeClr>
              </a:gs>
              <a:gs pos="100000">
                <a:srgbClr val="00B05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auto">
          <a:xfrm>
            <a:off x="277779" y="3945577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7000">
                <a:schemeClr val="tx2">
                  <a:lumMod val="50000"/>
                </a:schemeClr>
              </a:gs>
              <a:gs pos="0">
                <a:srgbClr val="002060"/>
              </a:gs>
              <a:gs pos="54000">
                <a:schemeClr val="tx2">
                  <a:lumMod val="50000"/>
                </a:schemeClr>
              </a:gs>
              <a:gs pos="100000">
                <a:srgbClr val="00206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7" name="AutoShape 9"/>
          <p:cNvSpPr>
            <a:spLocks noChangeArrowheads="1"/>
          </p:cNvSpPr>
          <p:nvPr/>
        </p:nvSpPr>
        <p:spPr bwMode="auto">
          <a:xfrm>
            <a:off x="277780" y="4473113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7000">
                <a:schemeClr val="tx2">
                  <a:lumMod val="50000"/>
                </a:schemeClr>
              </a:gs>
              <a:gs pos="0">
                <a:srgbClr val="002060"/>
              </a:gs>
              <a:gs pos="54000">
                <a:schemeClr val="tx2">
                  <a:lumMod val="50000"/>
                </a:schemeClr>
              </a:gs>
              <a:gs pos="100000">
                <a:srgbClr val="00206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8" name="AutoShape 9"/>
          <p:cNvSpPr>
            <a:spLocks noChangeArrowheads="1"/>
          </p:cNvSpPr>
          <p:nvPr/>
        </p:nvSpPr>
        <p:spPr bwMode="auto">
          <a:xfrm>
            <a:off x="277781" y="5000649"/>
            <a:ext cx="829668" cy="431753"/>
          </a:xfrm>
          <a:prstGeom prst="can">
            <a:avLst>
              <a:gd name="adj" fmla="val 25000"/>
            </a:avLst>
          </a:prstGeom>
          <a:gradFill rotWithShape="1">
            <a:gsLst>
              <a:gs pos="47000">
                <a:schemeClr val="tx2">
                  <a:lumMod val="50000"/>
                </a:schemeClr>
              </a:gs>
              <a:gs pos="0">
                <a:srgbClr val="002060"/>
              </a:gs>
              <a:gs pos="54000">
                <a:schemeClr val="tx2">
                  <a:lumMod val="50000"/>
                </a:schemeClr>
              </a:gs>
              <a:gs pos="100000">
                <a:srgbClr val="002060"/>
              </a:gs>
            </a:gsLst>
            <a:lin ang="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4355344" y="5310964"/>
            <a:ext cx="2284465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Elbow Connector 5"/>
          <p:cNvCxnSpPr/>
          <p:nvPr/>
        </p:nvCxnSpPr>
        <p:spPr bwMode="auto">
          <a:xfrm>
            <a:off x="4309409" y="3207228"/>
            <a:ext cx="2330400" cy="1802900"/>
          </a:xfrm>
          <a:prstGeom prst="bentConnector3">
            <a:avLst>
              <a:gd name="adj1" fmla="val 25351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Elbow Connector 8"/>
          <p:cNvCxnSpPr/>
          <p:nvPr/>
        </p:nvCxnSpPr>
        <p:spPr bwMode="auto">
          <a:xfrm>
            <a:off x="4309409" y="2453685"/>
            <a:ext cx="2330400" cy="2235304"/>
          </a:xfrm>
          <a:prstGeom prst="bentConnector3">
            <a:avLst>
              <a:gd name="adj1" fmla="val 42957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 rot="16200000">
            <a:off x="1408462" y="4543812"/>
            <a:ext cx="1402909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>
                <a:solidFill>
                  <a:srgbClr val="FFFFFF"/>
                </a:solidFill>
                <a:latin typeface="HelveticaNeueLT Pro 45 Lt" pitchFamily="34" charset="0"/>
                <a:cs typeface="+mn-cs"/>
              </a:rPr>
              <a:t>submission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5516205" y="4803993"/>
            <a:ext cx="100031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dirty="0" err="1">
                <a:solidFill>
                  <a:srgbClr val="FFFFFF"/>
                </a:solidFill>
                <a:latin typeface="HelveticaNeueLT Pro 45 Lt" pitchFamily="34" charset="0"/>
                <a:cs typeface="+mn-cs"/>
              </a:rPr>
              <a:t>UniParc</a:t>
            </a:r>
            <a:endParaRPr lang="en-GB" sz="1600" b="1" dirty="0">
              <a:solidFill>
                <a:srgbClr val="FFFFFF"/>
              </a:solidFill>
              <a:latin typeface="HelveticaNeueLT Pro 45 Lt" pitchFamily="34" charset="0"/>
              <a:cs typeface="+mn-cs"/>
            </a:endParaRPr>
          </a:p>
        </p:txBody>
      </p:sp>
      <p:pic>
        <p:nvPicPr>
          <p:cNvPr id="53" name="Picture 3" descr="C:\Users\srosanof\Desktop\downloa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5611"/>
          <a:stretch/>
        </p:blipFill>
        <p:spPr bwMode="auto">
          <a:xfrm>
            <a:off x="6874659" y="1746395"/>
            <a:ext cx="1518037" cy="10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srosanof\Desktop\databas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24" y="4440238"/>
            <a:ext cx="1597365" cy="10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6584027" y="1207206"/>
            <a:ext cx="21229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atin typeface="+mj-lt"/>
                <a:cs typeface="+mn-cs"/>
              </a:rPr>
              <a:t>UniProtKB</a:t>
            </a:r>
          </a:p>
        </p:txBody>
      </p:sp>
    </p:spTree>
    <p:extLst>
      <p:ext uri="{BB962C8B-B14F-4D97-AF65-F5344CB8AC3E}">
        <p14:creationId xmlns:p14="http://schemas.microsoft.com/office/powerpoint/2010/main" val="26974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48922</TotalTime>
  <Words>1006</Words>
  <Application>Microsoft Macintosh PowerPoint</Application>
  <PresentationFormat>On-screen Show (4:3)</PresentationFormat>
  <Paragraphs>178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Microsoft YaHei</vt:lpstr>
      <vt:lpstr>ＭＳ Ｐゴシック</vt:lpstr>
      <vt:lpstr>Arial</vt:lpstr>
      <vt:lpstr>Calibri</vt:lpstr>
      <vt:lpstr>HelveticaNeueLT Pro 35 Th</vt:lpstr>
      <vt:lpstr>HelveticaNeueLT Pro 45 Lt</vt:lpstr>
      <vt:lpstr>HelveticaNeueLT Pro 63 MdEx</vt:lpstr>
      <vt:lpstr>Tahoma</vt:lpstr>
      <vt:lpstr>Times</vt:lpstr>
      <vt:lpstr>Times New Roman</vt:lpstr>
      <vt:lpstr>Leere Präsentation</vt:lpstr>
      <vt:lpstr>1_Leere Präsentation</vt:lpstr>
      <vt:lpstr>Introduction to UniProt</vt:lpstr>
      <vt:lpstr>PowerPoint Presentation</vt:lpstr>
      <vt:lpstr>         UniProt Team</vt:lpstr>
      <vt:lpstr>The two types of UniProtKB entries</vt:lpstr>
      <vt:lpstr>UniProt Resources</vt:lpstr>
      <vt:lpstr>PowerPoint Presentation</vt:lpstr>
      <vt:lpstr>UniProt – the protein hub</vt:lpstr>
      <vt:lpstr>UniProt Resources</vt:lpstr>
      <vt:lpstr>Sequence data flow into UniProtKB</vt:lpstr>
      <vt:lpstr>Additional Sequence Data</vt:lpstr>
      <vt:lpstr>Sequence Variants</vt:lpstr>
      <vt:lpstr>UniProt – the protein hub</vt:lpstr>
      <vt:lpstr>A UniProt Protein Entry</vt:lpstr>
      <vt:lpstr>PowerPoint Presentation</vt:lpstr>
      <vt:lpstr>UniProt – the protein hub</vt:lpstr>
      <vt:lpstr>A UniProt Protein Entry</vt:lpstr>
      <vt:lpstr>UniProt Interaction Annotations</vt:lpstr>
      <vt:lpstr>UniProt Cross-references</vt:lpstr>
      <vt:lpstr>Supporting data</vt:lpstr>
      <vt:lpstr>UniProtKB as a hub for Protein Information</vt:lpstr>
      <vt:lpstr>UniProt – the protein hub</vt:lpstr>
      <vt:lpstr>UniProt Programmatic Access</vt:lpstr>
      <vt:lpstr>Acknowledgements</vt:lpstr>
      <vt:lpstr>PowerPoint Presentation</vt:lpstr>
      <vt:lpstr>Questions  and  Exercises I</vt:lpstr>
      <vt:lpstr>Accessing UniProt Data </vt:lpstr>
      <vt:lpstr>UniProt – the protein hub</vt:lpstr>
      <vt:lpstr>A UniProt Protein Entry</vt:lpstr>
    </vt:vector>
  </TitlesOfParts>
  <Company>EMBL-EBI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Nightingale</dc:creator>
  <cp:lastModifiedBy>Andrew Nightingale</cp:lastModifiedBy>
  <cp:revision>207</cp:revision>
  <cp:lastPrinted>2018-02-22T09:42:34Z</cp:lastPrinted>
  <dcterms:created xsi:type="dcterms:W3CDTF">2016-03-06T14:05:48Z</dcterms:created>
  <dcterms:modified xsi:type="dcterms:W3CDTF">2018-08-03T17:04:08Z</dcterms:modified>
</cp:coreProperties>
</file>